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2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4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70"/>
  </p:notesMasterIdLst>
  <p:sldIdLst>
    <p:sldId id="256" r:id="rId2"/>
    <p:sldId id="1581" r:id="rId3"/>
    <p:sldId id="518" r:id="rId4"/>
    <p:sldId id="763" r:id="rId5"/>
    <p:sldId id="794" r:id="rId6"/>
    <p:sldId id="522" r:id="rId7"/>
    <p:sldId id="795" r:id="rId8"/>
    <p:sldId id="527" r:id="rId9"/>
    <p:sldId id="764" r:id="rId10"/>
    <p:sldId id="765" r:id="rId11"/>
    <p:sldId id="766" r:id="rId12"/>
    <p:sldId id="1576" r:id="rId13"/>
    <p:sldId id="1577" r:id="rId14"/>
    <p:sldId id="804" r:id="rId15"/>
    <p:sldId id="1492" r:id="rId16"/>
    <p:sldId id="1543" r:id="rId17"/>
    <p:sldId id="1544" r:id="rId18"/>
    <p:sldId id="615" r:id="rId19"/>
    <p:sldId id="1545" r:id="rId20"/>
    <p:sldId id="1494" r:id="rId21"/>
    <p:sldId id="1552" r:id="rId22"/>
    <p:sldId id="1553" r:id="rId23"/>
    <p:sldId id="1554" r:id="rId24"/>
    <p:sldId id="1555" r:id="rId25"/>
    <p:sldId id="1578" r:id="rId26"/>
    <p:sldId id="1579" r:id="rId27"/>
    <p:sldId id="1558" r:id="rId28"/>
    <p:sldId id="1560" r:id="rId29"/>
    <p:sldId id="1580" r:id="rId30"/>
    <p:sldId id="767" r:id="rId31"/>
    <p:sldId id="808" r:id="rId32"/>
    <p:sldId id="540" r:id="rId33"/>
    <p:sldId id="771" r:id="rId34"/>
    <p:sldId id="773" r:id="rId35"/>
    <p:sldId id="774" r:id="rId36"/>
    <p:sldId id="798" r:id="rId37"/>
    <p:sldId id="811" r:id="rId38"/>
    <p:sldId id="775" r:id="rId39"/>
    <p:sldId id="776" r:id="rId40"/>
    <p:sldId id="777" r:id="rId41"/>
    <p:sldId id="799" r:id="rId42"/>
    <p:sldId id="778" r:id="rId43"/>
    <p:sldId id="1585" r:id="rId44"/>
    <p:sldId id="272" r:id="rId45"/>
    <p:sldId id="1582" r:id="rId46"/>
    <p:sldId id="1586" r:id="rId47"/>
    <p:sldId id="1583" r:id="rId48"/>
    <p:sldId id="1239" r:id="rId49"/>
    <p:sldId id="1240" r:id="rId50"/>
    <p:sldId id="1241" r:id="rId51"/>
    <p:sldId id="1584" r:id="rId52"/>
    <p:sldId id="274" r:id="rId53"/>
    <p:sldId id="779" r:id="rId54"/>
    <p:sldId id="807" r:id="rId55"/>
    <p:sldId id="790" r:id="rId56"/>
    <p:sldId id="809" r:id="rId57"/>
    <p:sldId id="810" r:id="rId58"/>
    <p:sldId id="801" r:id="rId59"/>
    <p:sldId id="785" r:id="rId60"/>
    <p:sldId id="786" r:id="rId61"/>
    <p:sldId id="287" r:id="rId62"/>
    <p:sldId id="277" r:id="rId63"/>
    <p:sldId id="262" r:id="rId64"/>
    <p:sldId id="269" r:id="rId65"/>
    <p:sldId id="268" r:id="rId66"/>
    <p:sldId id="278" r:id="rId67"/>
    <p:sldId id="791" r:id="rId68"/>
    <p:sldId id="124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40FF"/>
    <a:srgbClr val="95E9EA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81"/>
    <p:restoredTop sz="94648"/>
  </p:normalViewPr>
  <p:slideViewPr>
    <p:cSldViewPr snapToGrid="0" snapToObjects="1">
      <p:cViewPr varScale="1">
        <p:scale>
          <a:sx n="99" d="100"/>
          <a:sy n="99" d="100"/>
        </p:scale>
        <p:origin x="18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943872-E5F8-4378-8E74-A4DE6122811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6C5C684-BAE5-4984-8F03-FA9A2DB8BE82}">
      <dgm:prSet/>
      <dgm:spPr/>
      <dgm:t>
        <a:bodyPr/>
        <a:lstStyle/>
        <a:p>
          <a:r>
            <a:rPr lang="en-US"/>
            <a:t>Easy to compute</a:t>
          </a:r>
        </a:p>
      </dgm:t>
    </dgm:pt>
    <dgm:pt modelId="{218B7E1C-8178-437E-825D-8B6C2A141459}" type="parTrans" cxnId="{C3F86655-4BBA-47F0-8CF0-17F64C12D725}">
      <dgm:prSet/>
      <dgm:spPr/>
      <dgm:t>
        <a:bodyPr/>
        <a:lstStyle/>
        <a:p>
          <a:endParaRPr lang="en-US"/>
        </a:p>
      </dgm:t>
    </dgm:pt>
    <dgm:pt modelId="{AB404B5F-2A2B-4A5A-9E64-3098639FBAE8}" type="sibTrans" cxnId="{C3F86655-4BBA-47F0-8CF0-17F64C12D725}">
      <dgm:prSet/>
      <dgm:spPr/>
      <dgm:t>
        <a:bodyPr/>
        <a:lstStyle/>
        <a:p>
          <a:endParaRPr lang="en-US"/>
        </a:p>
      </dgm:t>
    </dgm:pt>
    <dgm:pt modelId="{CE8E89D7-70BB-42BE-8570-62FA807AACE0}">
      <dgm:prSet custT="1"/>
      <dgm:spPr/>
      <dgm:t>
        <a:bodyPr/>
        <a:lstStyle/>
        <a:p>
          <a:r>
            <a:rPr lang="en-US" sz="1800" dirty="0"/>
            <a:t>Encryption and decryption are the same operation</a:t>
          </a:r>
        </a:p>
      </dgm:t>
    </dgm:pt>
    <dgm:pt modelId="{AB0636CA-80CE-4DCC-8068-433B51E2C0D4}" type="parTrans" cxnId="{AB6DD140-00B3-4B5C-9B5F-611A4DFF882B}">
      <dgm:prSet/>
      <dgm:spPr/>
      <dgm:t>
        <a:bodyPr/>
        <a:lstStyle/>
        <a:p>
          <a:endParaRPr lang="en-US"/>
        </a:p>
      </dgm:t>
    </dgm:pt>
    <dgm:pt modelId="{50116AD3-B2EC-4476-9044-188266DB74D6}" type="sibTrans" cxnId="{AB6DD140-00B3-4B5C-9B5F-611A4DFF882B}">
      <dgm:prSet/>
      <dgm:spPr/>
      <dgm:t>
        <a:bodyPr/>
        <a:lstStyle/>
        <a:p>
          <a:endParaRPr lang="en-US"/>
        </a:p>
      </dgm:t>
    </dgm:pt>
    <dgm:pt modelId="{08045190-0EEA-49CA-A78B-6D68F7FC07DB}">
      <dgm:prSet custT="1"/>
      <dgm:spPr/>
      <dgm:t>
        <a:bodyPr/>
        <a:lstStyle/>
        <a:p>
          <a:r>
            <a:rPr lang="en-US" sz="1800" dirty="0"/>
            <a:t>Bitwise XOR is very cheap to compute</a:t>
          </a:r>
        </a:p>
      </dgm:t>
    </dgm:pt>
    <dgm:pt modelId="{517AEE9A-2360-488A-A2C0-C782AF0470DA}" type="parTrans" cxnId="{22C91EA0-69C9-4B7C-ACE9-263BFF61E3B4}">
      <dgm:prSet/>
      <dgm:spPr/>
      <dgm:t>
        <a:bodyPr/>
        <a:lstStyle/>
        <a:p>
          <a:endParaRPr lang="en-US"/>
        </a:p>
      </dgm:t>
    </dgm:pt>
    <dgm:pt modelId="{B02D17B9-A7E3-4B82-A481-4B084827C4EA}" type="sibTrans" cxnId="{22C91EA0-69C9-4B7C-ACE9-263BFF61E3B4}">
      <dgm:prSet/>
      <dgm:spPr/>
      <dgm:t>
        <a:bodyPr/>
        <a:lstStyle/>
        <a:p>
          <a:endParaRPr lang="en-US"/>
        </a:p>
      </dgm:t>
    </dgm:pt>
    <dgm:pt modelId="{52E2147B-CC4F-489D-A81C-A9C7A262646E}">
      <dgm:prSet/>
      <dgm:spPr/>
      <dgm:t>
        <a:bodyPr/>
        <a:lstStyle/>
        <a:p>
          <a:r>
            <a:rPr lang="en-US"/>
            <a:t>As secure as theoretically possible</a:t>
          </a:r>
        </a:p>
      </dgm:t>
    </dgm:pt>
    <dgm:pt modelId="{05308E9C-DB6E-4755-9F17-348B5BFCB2AF}" type="parTrans" cxnId="{774A4A9D-163F-4C56-958F-CA92C1528B77}">
      <dgm:prSet/>
      <dgm:spPr/>
      <dgm:t>
        <a:bodyPr/>
        <a:lstStyle/>
        <a:p>
          <a:endParaRPr lang="en-US"/>
        </a:p>
      </dgm:t>
    </dgm:pt>
    <dgm:pt modelId="{2B2FD5DB-86E7-4B07-AD44-39362DE850AA}" type="sibTrans" cxnId="{774A4A9D-163F-4C56-958F-CA92C1528B77}">
      <dgm:prSet/>
      <dgm:spPr/>
      <dgm:t>
        <a:bodyPr/>
        <a:lstStyle/>
        <a:p>
          <a:endParaRPr lang="en-US"/>
        </a:p>
      </dgm:t>
    </dgm:pt>
    <dgm:pt modelId="{A09F4DCE-C03F-4574-B88B-2054ACC0042B}">
      <dgm:prSet custT="1"/>
      <dgm:spPr/>
      <dgm:t>
        <a:bodyPr/>
        <a:lstStyle/>
        <a:p>
          <a:pPr>
            <a:buNone/>
          </a:pPr>
          <a:r>
            <a:rPr lang="en-US" sz="1800" dirty="0"/>
            <a:t>Given a ciphertext, all plaintexts are equally likely,</a:t>
          </a:r>
        </a:p>
      </dgm:t>
    </dgm:pt>
    <dgm:pt modelId="{D4BF00FC-31EE-45BE-8E0C-8CCA72731562}" type="parTrans" cxnId="{CC8DDA1B-B413-43F4-90A2-B31F43F9CDB7}">
      <dgm:prSet/>
      <dgm:spPr/>
      <dgm:t>
        <a:bodyPr/>
        <a:lstStyle/>
        <a:p>
          <a:endParaRPr lang="en-US"/>
        </a:p>
      </dgm:t>
    </dgm:pt>
    <dgm:pt modelId="{2D04F011-CDC2-420F-B912-9716A0D09842}" type="sibTrans" cxnId="{CC8DDA1B-B413-43F4-90A2-B31F43F9CDB7}">
      <dgm:prSet/>
      <dgm:spPr/>
      <dgm:t>
        <a:bodyPr/>
        <a:lstStyle/>
        <a:p>
          <a:endParaRPr lang="en-US"/>
        </a:p>
      </dgm:t>
    </dgm:pt>
    <dgm:pt modelId="{CF01DFA5-F302-4AA9-8354-70F6B8868EE6}">
      <dgm:prSet custT="1"/>
      <dgm:spPr/>
      <dgm:t>
        <a:bodyPr/>
        <a:lstStyle/>
        <a:p>
          <a:pPr>
            <a:buNone/>
          </a:pPr>
          <a:r>
            <a:rPr lang="en-US" sz="1800" b="1" u="sng" dirty="0"/>
            <a:t>if and only if</a:t>
          </a:r>
          <a:r>
            <a:rPr lang="en-US" sz="1800" b="1" dirty="0"/>
            <a:t> the key sequence is truly random</a:t>
          </a:r>
        </a:p>
      </dgm:t>
    </dgm:pt>
    <dgm:pt modelId="{ABE546D1-6BB5-4765-95A1-B82E0678B041}" type="parTrans" cxnId="{486FCACD-48A4-4261-807A-177DF20F42D7}">
      <dgm:prSet/>
      <dgm:spPr/>
      <dgm:t>
        <a:bodyPr/>
        <a:lstStyle/>
        <a:p>
          <a:endParaRPr lang="en-US"/>
        </a:p>
      </dgm:t>
    </dgm:pt>
    <dgm:pt modelId="{56B2038A-824C-46C4-A5B2-30C33139CE7C}" type="sibTrans" cxnId="{486FCACD-48A4-4261-807A-177DF20F42D7}">
      <dgm:prSet/>
      <dgm:spPr/>
      <dgm:t>
        <a:bodyPr/>
        <a:lstStyle/>
        <a:p>
          <a:endParaRPr lang="en-US"/>
        </a:p>
      </dgm:t>
    </dgm:pt>
    <dgm:pt modelId="{E0B9BF5E-5AC6-4BDC-8BBF-D2384796DE10}">
      <dgm:prSet custT="1"/>
      <dgm:spPr/>
      <dgm:t>
        <a:bodyPr/>
        <a:lstStyle/>
        <a:p>
          <a:r>
            <a:rPr lang="en-US" sz="1600" dirty="0"/>
            <a:t>But how do the sender and the receiver communicate the key to each other?  Where do they store the key?</a:t>
          </a:r>
        </a:p>
      </dgm:t>
    </dgm:pt>
    <dgm:pt modelId="{F737F99A-3F41-482E-8C08-E1883CFC7D2F}" type="parTrans" cxnId="{D13A0350-45B1-4518-B012-ECE8C81B6FC3}">
      <dgm:prSet/>
      <dgm:spPr/>
      <dgm:t>
        <a:bodyPr/>
        <a:lstStyle/>
        <a:p>
          <a:endParaRPr lang="en-US"/>
        </a:p>
      </dgm:t>
    </dgm:pt>
    <dgm:pt modelId="{AE9D339A-1768-4C03-A34F-1836E6715849}" type="sibTrans" cxnId="{D13A0350-45B1-4518-B012-ECE8C81B6FC3}">
      <dgm:prSet/>
      <dgm:spPr/>
      <dgm:t>
        <a:bodyPr/>
        <a:lstStyle/>
        <a:p>
          <a:endParaRPr lang="en-US"/>
        </a:p>
      </dgm:t>
    </dgm:pt>
    <dgm:pt modelId="{0EE5867D-6A75-7E40-A244-ABB4A9DBADB0}">
      <dgm:prSet custT="1"/>
      <dgm:spPr/>
      <dgm:t>
        <a:bodyPr/>
        <a:lstStyle/>
        <a:p>
          <a:pPr>
            <a:buNone/>
          </a:pPr>
          <a:r>
            <a:rPr lang="en-US" sz="1800" dirty="0"/>
            <a:t>regardless of attacker’s computational resources,</a:t>
          </a:r>
        </a:p>
      </dgm:t>
    </dgm:pt>
    <dgm:pt modelId="{9147D00F-6E61-5447-8F24-C8B339E10E37}" type="parTrans" cxnId="{94F8F885-18B3-7C46-8661-30AE267C5FE5}">
      <dgm:prSet/>
      <dgm:spPr/>
      <dgm:t>
        <a:bodyPr/>
        <a:lstStyle/>
        <a:p>
          <a:endParaRPr lang="en-US"/>
        </a:p>
      </dgm:t>
    </dgm:pt>
    <dgm:pt modelId="{160867A1-9891-AB45-A67E-6ACC62A531A2}" type="sibTrans" cxnId="{94F8F885-18B3-7C46-8661-30AE267C5FE5}">
      <dgm:prSet/>
      <dgm:spPr/>
      <dgm:t>
        <a:bodyPr/>
        <a:lstStyle/>
        <a:p>
          <a:endParaRPr lang="en-US"/>
        </a:p>
      </dgm:t>
    </dgm:pt>
    <dgm:pt modelId="{8D013B7C-6174-484B-97ED-42EB8066C724}">
      <dgm:prSet custT="1"/>
      <dgm:spPr/>
      <dgm:t>
        <a:bodyPr/>
        <a:lstStyle/>
        <a:p>
          <a:r>
            <a:rPr lang="en-US" sz="1600" dirty="0"/>
            <a:t>True randomness is expensive to obtain in large quantities</a:t>
          </a:r>
        </a:p>
      </dgm:t>
    </dgm:pt>
    <dgm:pt modelId="{1B57DFE2-C102-594D-B0D2-C84F3F04D12E}" type="parTrans" cxnId="{46A528F7-7D2E-DB45-A88C-5915FD603035}">
      <dgm:prSet/>
      <dgm:spPr/>
      <dgm:t>
        <a:bodyPr/>
        <a:lstStyle/>
        <a:p>
          <a:endParaRPr lang="en-US"/>
        </a:p>
      </dgm:t>
    </dgm:pt>
    <dgm:pt modelId="{91DD8FE5-B3B2-A241-8C45-CB6E98423A93}" type="sibTrans" cxnId="{46A528F7-7D2E-DB45-A88C-5915FD603035}">
      <dgm:prSet/>
      <dgm:spPr/>
      <dgm:t>
        <a:bodyPr/>
        <a:lstStyle/>
        <a:p>
          <a:endParaRPr lang="en-US"/>
        </a:p>
      </dgm:t>
    </dgm:pt>
    <dgm:pt modelId="{46134B31-B96D-4D10-919F-D720684E714E}">
      <dgm:prSet custT="1"/>
      <dgm:spPr/>
      <dgm:t>
        <a:bodyPr/>
        <a:lstStyle/>
        <a:p>
          <a:pPr>
            <a:buNone/>
          </a:pPr>
          <a:r>
            <a:rPr lang="en-US" sz="1800" b="1" u="sng" dirty="0"/>
            <a:t>if and only if</a:t>
          </a:r>
          <a:r>
            <a:rPr lang="en-US" sz="1800" b="1" dirty="0"/>
            <a:t> each key is as long as the plaintext</a:t>
          </a:r>
        </a:p>
      </dgm:t>
    </dgm:pt>
    <dgm:pt modelId="{BC86ADC7-39B0-45E1-B76C-9462F20B6991}" type="sibTrans" cxnId="{FAC48C0C-A3E3-40D9-87A5-8B2F5B1D01E3}">
      <dgm:prSet/>
      <dgm:spPr/>
      <dgm:t>
        <a:bodyPr/>
        <a:lstStyle/>
        <a:p>
          <a:endParaRPr lang="en-US"/>
        </a:p>
      </dgm:t>
    </dgm:pt>
    <dgm:pt modelId="{F10728EF-2B85-4332-B630-3099C532CA17}" type="parTrans" cxnId="{FAC48C0C-A3E3-40D9-87A5-8B2F5B1D01E3}">
      <dgm:prSet/>
      <dgm:spPr/>
      <dgm:t>
        <a:bodyPr/>
        <a:lstStyle/>
        <a:p>
          <a:endParaRPr lang="en-US"/>
        </a:p>
      </dgm:t>
    </dgm:pt>
    <dgm:pt modelId="{50E70F62-D2F1-3442-B8E8-F6FB2A4FF4BE}" type="pres">
      <dgm:prSet presAssocID="{A8943872-E5F8-4378-8E74-A4DE61228112}" presName="linear" presStyleCnt="0">
        <dgm:presLayoutVars>
          <dgm:dir/>
          <dgm:animLvl val="lvl"/>
          <dgm:resizeHandles val="exact"/>
        </dgm:presLayoutVars>
      </dgm:prSet>
      <dgm:spPr/>
    </dgm:pt>
    <dgm:pt modelId="{59892945-DB8B-9345-8A3F-DD14E6B9A290}" type="pres">
      <dgm:prSet presAssocID="{76C5C684-BAE5-4984-8F03-FA9A2DB8BE82}" presName="parentLin" presStyleCnt="0"/>
      <dgm:spPr/>
    </dgm:pt>
    <dgm:pt modelId="{1531547B-BCE3-E24E-8D77-4B69BA2C38CD}" type="pres">
      <dgm:prSet presAssocID="{76C5C684-BAE5-4984-8F03-FA9A2DB8BE82}" presName="parentLeftMargin" presStyleLbl="node1" presStyleIdx="0" presStyleCnt="2"/>
      <dgm:spPr/>
    </dgm:pt>
    <dgm:pt modelId="{BC18DA40-5AC4-464D-A923-2BAE9A7C8E08}" type="pres">
      <dgm:prSet presAssocID="{76C5C684-BAE5-4984-8F03-FA9A2DB8BE8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D17CC4B-B79A-E045-93C8-2620EE6E305A}" type="pres">
      <dgm:prSet presAssocID="{76C5C684-BAE5-4984-8F03-FA9A2DB8BE82}" presName="negativeSpace" presStyleCnt="0"/>
      <dgm:spPr/>
    </dgm:pt>
    <dgm:pt modelId="{2CD86E9D-4CDA-044D-8486-A13B40AEA813}" type="pres">
      <dgm:prSet presAssocID="{76C5C684-BAE5-4984-8F03-FA9A2DB8BE82}" presName="childText" presStyleLbl="conFgAcc1" presStyleIdx="0" presStyleCnt="2">
        <dgm:presLayoutVars>
          <dgm:bulletEnabled val="1"/>
        </dgm:presLayoutVars>
      </dgm:prSet>
      <dgm:spPr/>
    </dgm:pt>
    <dgm:pt modelId="{1D2B9FB3-16C3-4C44-9544-982766330290}" type="pres">
      <dgm:prSet presAssocID="{AB404B5F-2A2B-4A5A-9E64-3098639FBAE8}" presName="spaceBetweenRectangles" presStyleCnt="0"/>
      <dgm:spPr/>
    </dgm:pt>
    <dgm:pt modelId="{6714535C-8379-164E-9FC9-607CC1EBCA99}" type="pres">
      <dgm:prSet presAssocID="{52E2147B-CC4F-489D-A81C-A9C7A262646E}" presName="parentLin" presStyleCnt="0"/>
      <dgm:spPr/>
    </dgm:pt>
    <dgm:pt modelId="{D084F7B4-64F6-1A48-A0B0-9E2A209C36D9}" type="pres">
      <dgm:prSet presAssocID="{52E2147B-CC4F-489D-A81C-A9C7A262646E}" presName="parentLeftMargin" presStyleLbl="node1" presStyleIdx="0" presStyleCnt="2"/>
      <dgm:spPr/>
    </dgm:pt>
    <dgm:pt modelId="{69C76A7A-BA16-464E-AC79-B1E9214CDC78}" type="pres">
      <dgm:prSet presAssocID="{52E2147B-CC4F-489D-A81C-A9C7A262646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B2CE556-9593-A34F-8BC3-87A9FEFCB1C3}" type="pres">
      <dgm:prSet presAssocID="{52E2147B-CC4F-489D-A81C-A9C7A262646E}" presName="negativeSpace" presStyleCnt="0"/>
      <dgm:spPr/>
    </dgm:pt>
    <dgm:pt modelId="{B48938E8-8922-B84D-83CA-F9A75ABDF05D}" type="pres">
      <dgm:prSet presAssocID="{52E2147B-CC4F-489D-A81C-A9C7A262646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AC48C0C-A3E3-40D9-87A5-8B2F5B1D01E3}" srcId="{52E2147B-CC4F-489D-A81C-A9C7A262646E}" destId="{46134B31-B96D-4D10-919F-D720684E714E}" srcOrd="3" destOrd="0" parTransId="{F10728EF-2B85-4332-B630-3099C532CA17}" sibTransId="{BC86ADC7-39B0-45E1-B76C-9462F20B6991}"/>
    <dgm:cxn modelId="{BE5A510F-5D93-C949-A241-AA605D99A4FF}" type="presOf" srcId="{76C5C684-BAE5-4984-8F03-FA9A2DB8BE82}" destId="{BC18DA40-5AC4-464D-A923-2BAE9A7C8E08}" srcOrd="1" destOrd="0" presId="urn:microsoft.com/office/officeart/2005/8/layout/list1"/>
    <dgm:cxn modelId="{6FBF8216-2AF3-534C-A4CE-5B44DE3C4EBD}" type="presOf" srcId="{8D013B7C-6174-484B-97ED-42EB8066C724}" destId="{B48938E8-8922-B84D-83CA-F9A75ABDF05D}" srcOrd="0" destOrd="3" presId="urn:microsoft.com/office/officeart/2005/8/layout/list1"/>
    <dgm:cxn modelId="{CC8DDA1B-B413-43F4-90A2-B31F43F9CDB7}" srcId="{52E2147B-CC4F-489D-A81C-A9C7A262646E}" destId="{A09F4DCE-C03F-4574-B88B-2054ACC0042B}" srcOrd="0" destOrd="0" parTransId="{D4BF00FC-31EE-45BE-8E0C-8CCA72731562}" sibTransId="{2D04F011-CDC2-420F-B912-9716A0D09842}"/>
    <dgm:cxn modelId="{8C6EC325-5F81-994D-A176-6004C2231700}" type="presOf" srcId="{52E2147B-CC4F-489D-A81C-A9C7A262646E}" destId="{D084F7B4-64F6-1A48-A0B0-9E2A209C36D9}" srcOrd="0" destOrd="0" presId="urn:microsoft.com/office/officeart/2005/8/layout/list1"/>
    <dgm:cxn modelId="{AE9A5240-FF66-B94F-B51D-5A74A6E23E56}" type="presOf" srcId="{CF01DFA5-F302-4AA9-8354-70F6B8868EE6}" destId="{B48938E8-8922-B84D-83CA-F9A75ABDF05D}" srcOrd="0" destOrd="2" presId="urn:microsoft.com/office/officeart/2005/8/layout/list1"/>
    <dgm:cxn modelId="{AB6DD140-00B3-4B5C-9B5F-611A4DFF882B}" srcId="{76C5C684-BAE5-4984-8F03-FA9A2DB8BE82}" destId="{CE8E89D7-70BB-42BE-8570-62FA807AACE0}" srcOrd="0" destOrd="0" parTransId="{AB0636CA-80CE-4DCC-8068-433B51E2C0D4}" sibTransId="{50116AD3-B2EC-4476-9044-188266DB74D6}"/>
    <dgm:cxn modelId="{0834D048-A3D2-8841-9B7F-DB5DC3BC1643}" type="presOf" srcId="{E0B9BF5E-5AC6-4BDC-8BBF-D2384796DE10}" destId="{B48938E8-8922-B84D-83CA-F9A75ABDF05D}" srcOrd="0" destOrd="5" presId="urn:microsoft.com/office/officeart/2005/8/layout/list1"/>
    <dgm:cxn modelId="{5147B14B-F5AC-9347-B5C7-6A47B6578C2F}" type="presOf" srcId="{08045190-0EEA-49CA-A78B-6D68F7FC07DB}" destId="{2CD86E9D-4CDA-044D-8486-A13B40AEA813}" srcOrd="0" destOrd="1" presId="urn:microsoft.com/office/officeart/2005/8/layout/list1"/>
    <dgm:cxn modelId="{D13A0350-45B1-4518-B012-ECE8C81B6FC3}" srcId="{46134B31-B96D-4D10-919F-D720684E714E}" destId="{E0B9BF5E-5AC6-4BDC-8BBF-D2384796DE10}" srcOrd="0" destOrd="0" parTransId="{F737F99A-3F41-482E-8C08-E1883CFC7D2F}" sibTransId="{AE9D339A-1768-4C03-A34F-1836E6715849}"/>
    <dgm:cxn modelId="{6CB55152-2CEB-B24E-8C65-CD8662B726F1}" type="presOf" srcId="{CE8E89D7-70BB-42BE-8570-62FA807AACE0}" destId="{2CD86E9D-4CDA-044D-8486-A13B40AEA813}" srcOrd="0" destOrd="0" presId="urn:microsoft.com/office/officeart/2005/8/layout/list1"/>
    <dgm:cxn modelId="{C3F86655-4BBA-47F0-8CF0-17F64C12D725}" srcId="{A8943872-E5F8-4378-8E74-A4DE61228112}" destId="{76C5C684-BAE5-4984-8F03-FA9A2DB8BE82}" srcOrd="0" destOrd="0" parTransId="{218B7E1C-8178-437E-825D-8B6C2A141459}" sibTransId="{AB404B5F-2A2B-4A5A-9E64-3098639FBAE8}"/>
    <dgm:cxn modelId="{972D3D63-E5A3-E946-B423-2DF1F24F21D3}" type="presOf" srcId="{A09F4DCE-C03F-4574-B88B-2054ACC0042B}" destId="{B48938E8-8922-B84D-83CA-F9A75ABDF05D}" srcOrd="0" destOrd="0" presId="urn:microsoft.com/office/officeart/2005/8/layout/list1"/>
    <dgm:cxn modelId="{83D71173-B17D-A74E-B267-3A95E07AA63E}" type="presOf" srcId="{0EE5867D-6A75-7E40-A244-ABB4A9DBADB0}" destId="{B48938E8-8922-B84D-83CA-F9A75ABDF05D}" srcOrd="0" destOrd="1" presId="urn:microsoft.com/office/officeart/2005/8/layout/list1"/>
    <dgm:cxn modelId="{110EF17E-E5A0-C740-B864-FB7B3E1A08D7}" type="presOf" srcId="{A8943872-E5F8-4378-8E74-A4DE61228112}" destId="{50E70F62-D2F1-3442-B8E8-F6FB2A4FF4BE}" srcOrd="0" destOrd="0" presId="urn:microsoft.com/office/officeart/2005/8/layout/list1"/>
    <dgm:cxn modelId="{94F8F885-18B3-7C46-8661-30AE267C5FE5}" srcId="{52E2147B-CC4F-489D-A81C-A9C7A262646E}" destId="{0EE5867D-6A75-7E40-A244-ABB4A9DBADB0}" srcOrd="1" destOrd="0" parTransId="{9147D00F-6E61-5447-8F24-C8B339E10E37}" sibTransId="{160867A1-9891-AB45-A67E-6ACC62A531A2}"/>
    <dgm:cxn modelId="{13CB0B91-B538-ED49-9B2B-D86DC9793F27}" type="presOf" srcId="{52E2147B-CC4F-489D-A81C-A9C7A262646E}" destId="{69C76A7A-BA16-464E-AC79-B1E9214CDC78}" srcOrd="1" destOrd="0" presId="urn:microsoft.com/office/officeart/2005/8/layout/list1"/>
    <dgm:cxn modelId="{774A4A9D-163F-4C56-958F-CA92C1528B77}" srcId="{A8943872-E5F8-4378-8E74-A4DE61228112}" destId="{52E2147B-CC4F-489D-A81C-A9C7A262646E}" srcOrd="1" destOrd="0" parTransId="{05308E9C-DB6E-4755-9F17-348B5BFCB2AF}" sibTransId="{2B2FD5DB-86E7-4B07-AD44-39362DE850AA}"/>
    <dgm:cxn modelId="{91E5549D-1791-C646-9FBB-99126491749A}" type="presOf" srcId="{46134B31-B96D-4D10-919F-D720684E714E}" destId="{B48938E8-8922-B84D-83CA-F9A75ABDF05D}" srcOrd="0" destOrd="4" presId="urn:microsoft.com/office/officeart/2005/8/layout/list1"/>
    <dgm:cxn modelId="{22C91EA0-69C9-4B7C-ACE9-263BFF61E3B4}" srcId="{76C5C684-BAE5-4984-8F03-FA9A2DB8BE82}" destId="{08045190-0EEA-49CA-A78B-6D68F7FC07DB}" srcOrd="1" destOrd="0" parTransId="{517AEE9A-2360-488A-A2C0-C782AF0470DA}" sibTransId="{B02D17B9-A7E3-4B82-A481-4B084827C4EA}"/>
    <dgm:cxn modelId="{486FCACD-48A4-4261-807A-177DF20F42D7}" srcId="{52E2147B-CC4F-489D-A81C-A9C7A262646E}" destId="{CF01DFA5-F302-4AA9-8354-70F6B8868EE6}" srcOrd="2" destOrd="0" parTransId="{ABE546D1-6BB5-4765-95A1-B82E0678B041}" sibTransId="{56B2038A-824C-46C4-A5B2-30C33139CE7C}"/>
    <dgm:cxn modelId="{D2F716DD-EEEB-0D4C-A16C-124599D5393D}" type="presOf" srcId="{76C5C684-BAE5-4984-8F03-FA9A2DB8BE82}" destId="{1531547B-BCE3-E24E-8D77-4B69BA2C38CD}" srcOrd="0" destOrd="0" presId="urn:microsoft.com/office/officeart/2005/8/layout/list1"/>
    <dgm:cxn modelId="{46A528F7-7D2E-DB45-A88C-5915FD603035}" srcId="{CF01DFA5-F302-4AA9-8354-70F6B8868EE6}" destId="{8D013B7C-6174-484B-97ED-42EB8066C724}" srcOrd="0" destOrd="0" parTransId="{1B57DFE2-C102-594D-B0D2-C84F3F04D12E}" sibTransId="{91DD8FE5-B3B2-A241-8C45-CB6E98423A93}"/>
    <dgm:cxn modelId="{A32645CD-5833-2F41-81D8-52413A44F888}" type="presParOf" srcId="{50E70F62-D2F1-3442-B8E8-F6FB2A4FF4BE}" destId="{59892945-DB8B-9345-8A3F-DD14E6B9A290}" srcOrd="0" destOrd="0" presId="urn:microsoft.com/office/officeart/2005/8/layout/list1"/>
    <dgm:cxn modelId="{17B2E630-5F41-5A45-B4BC-3D83A2CBB85D}" type="presParOf" srcId="{59892945-DB8B-9345-8A3F-DD14E6B9A290}" destId="{1531547B-BCE3-E24E-8D77-4B69BA2C38CD}" srcOrd="0" destOrd="0" presId="urn:microsoft.com/office/officeart/2005/8/layout/list1"/>
    <dgm:cxn modelId="{66E10B68-4D9A-3341-A8A8-EB440792CB2B}" type="presParOf" srcId="{59892945-DB8B-9345-8A3F-DD14E6B9A290}" destId="{BC18DA40-5AC4-464D-A923-2BAE9A7C8E08}" srcOrd="1" destOrd="0" presId="urn:microsoft.com/office/officeart/2005/8/layout/list1"/>
    <dgm:cxn modelId="{B9D6681A-3F46-D945-B167-9B131D2F8DCE}" type="presParOf" srcId="{50E70F62-D2F1-3442-B8E8-F6FB2A4FF4BE}" destId="{AD17CC4B-B79A-E045-93C8-2620EE6E305A}" srcOrd="1" destOrd="0" presId="urn:microsoft.com/office/officeart/2005/8/layout/list1"/>
    <dgm:cxn modelId="{100227AD-627D-DB40-86EB-1B5557FA4F0B}" type="presParOf" srcId="{50E70F62-D2F1-3442-B8E8-F6FB2A4FF4BE}" destId="{2CD86E9D-4CDA-044D-8486-A13B40AEA813}" srcOrd="2" destOrd="0" presId="urn:microsoft.com/office/officeart/2005/8/layout/list1"/>
    <dgm:cxn modelId="{6450E0DD-EED7-914D-B101-B565715D296A}" type="presParOf" srcId="{50E70F62-D2F1-3442-B8E8-F6FB2A4FF4BE}" destId="{1D2B9FB3-16C3-4C44-9544-982766330290}" srcOrd="3" destOrd="0" presId="urn:microsoft.com/office/officeart/2005/8/layout/list1"/>
    <dgm:cxn modelId="{555537F3-56E8-A844-9260-717E87F4DDAA}" type="presParOf" srcId="{50E70F62-D2F1-3442-B8E8-F6FB2A4FF4BE}" destId="{6714535C-8379-164E-9FC9-607CC1EBCA99}" srcOrd="4" destOrd="0" presId="urn:microsoft.com/office/officeart/2005/8/layout/list1"/>
    <dgm:cxn modelId="{43E980C2-A02D-704D-B8DB-C947C67660E4}" type="presParOf" srcId="{6714535C-8379-164E-9FC9-607CC1EBCA99}" destId="{D084F7B4-64F6-1A48-A0B0-9E2A209C36D9}" srcOrd="0" destOrd="0" presId="urn:microsoft.com/office/officeart/2005/8/layout/list1"/>
    <dgm:cxn modelId="{1106111C-C3F1-F74A-B21F-DB5B1049C9C9}" type="presParOf" srcId="{6714535C-8379-164E-9FC9-607CC1EBCA99}" destId="{69C76A7A-BA16-464E-AC79-B1E9214CDC78}" srcOrd="1" destOrd="0" presId="urn:microsoft.com/office/officeart/2005/8/layout/list1"/>
    <dgm:cxn modelId="{67574F38-2B9E-7A45-B1AD-62AE54E209BD}" type="presParOf" srcId="{50E70F62-D2F1-3442-B8E8-F6FB2A4FF4BE}" destId="{BB2CE556-9593-A34F-8BC3-87A9FEFCB1C3}" srcOrd="5" destOrd="0" presId="urn:microsoft.com/office/officeart/2005/8/layout/list1"/>
    <dgm:cxn modelId="{0C623AFB-4112-B547-9F1F-FB7002BB01E5}" type="presParOf" srcId="{50E70F62-D2F1-3442-B8E8-F6FB2A4FF4BE}" destId="{B48938E8-8922-B84D-83CA-F9A75ABDF05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2CCEBD-F072-4D66-A7FC-5BFFEE0E9D45}" type="doc">
      <dgm:prSet loTypeId="urn:microsoft.com/office/officeart/2005/8/layout/h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06AE3A-4B37-4689-94A8-8781E3785645}">
      <dgm:prSet custT="1"/>
      <dgm:spPr/>
      <dgm:t>
        <a:bodyPr/>
        <a:lstStyle/>
        <a:p>
          <a:r>
            <a:rPr lang="en-US" sz="2000" dirty="0"/>
            <a:t>Key used only once</a:t>
          </a:r>
        </a:p>
      </dgm:t>
    </dgm:pt>
    <dgm:pt modelId="{92E1D0F5-7BBF-4400-8FB4-AA58C76E1066}" type="parTrans" cxnId="{F9628670-7627-4353-9235-69D35D61B10B}">
      <dgm:prSet/>
      <dgm:spPr/>
      <dgm:t>
        <a:bodyPr/>
        <a:lstStyle/>
        <a:p>
          <a:endParaRPr lang="en-US"/>
        </a:p>
      </dgm:t>
    </dgm:pt>
    <dgm:pt modelId="{7F173EF7-A265-401E-9840-8D20D3964CBA}" type="sibTrans" cxnId="{F9628670-7627-4353-9235-69D35D61B10B}">
      <dgm:prSet/>
      <dgm:spPr/>
      <dgm:t>
        <a:bodyPr/>
        <a:lstStyle/>
        <a:p>
          <a:endParaRPr lang="en-US"/>
        </a:p>
      </dgm:t>
    </dgm:pt>
    <dgm:pt modelId="{160B0B5E-757B-4D33-B492-3CB2E2DA1ECD}">
      <dgm:prSet custT="1"/>
      <dgm:spPr/>
      <dgm:t>
        <a:bodyPr/>
        <a:lstStyle/>
        <a:p>
          <a:pPr>
            <a:buNone/>
          </a:pPr>
          <a:r>
            <a:rPr lang="en-US" sz="1800" dirty="0"/>
            <a:t>No IV needed (can use IV=0)</a:t>
          </a:r>
        </a:p>
      </dgm:t>
    </dgm:pt>
    <dgm:pt modelId="{D172148E-B24D-47F1-8A43-D30A4956B4EB}" type="parTrans" cxnId="{99B469D3-70A4-4456-8544-27FA5C717114}">
      <dgm:prSet/>
      <dgm:spPr/>
      <dgm:t>
        <a:bodyPr/>
        <a:lstStyle/>
        <a:p>
          <a:endParaRPr lang="en-US"/>
        </a:p>
      </dgm:t>
    </dgm:pt>
    <dgm:pt modelId="{BBD7AA48-10BE-483D-BAD1-7C3B29EAD5A9}" type="sibTrans" cxnId="{99B469D3-70A4-4456-8544-27FA5C717114}">
      <dgm:prSet/>
      <dgm:spPr/>
      <dgm:t>
        <a:bodyPr/>
        <a:lstStyle/>
        <a:p>
          <a:endParaRPr lang="en-US"/>
        </a:p>
      </dgm:t>
    </dgm:pt>
    <dgm:pt modelId="{56A79460-411B-4433-9387-A3076C7C11D4}">
      <dgm:prSet custT="1"/>
      <dgm:spPr/>
      <dgm:t>
        <a:bodyPr/>
        <a:lstStyle/>
        <a:p>
          <a:r>
            <a:rPr lang="en-US" sz="2000" dirty="0"/>
            <a:t>Key used multiple times</a:t>
          </a:r>
        </a:p>
      </dgm:t>
    </dgm:pt>
    <dgm:pt modelId="{18F19A66-525B-4646-9529-08F51A6D7990}" type="parTrans" cxnId="{AAAFB1F2-E361-4A7A-97E9-CF978595EF6E}">
      <dgm:prSet/>
      <dgm:spPr/>
      <dgm:t>
        <a:bodyPr/>
        <a:lstStyle/>
        <a:p>
          <a:endParaRPr lang="en-US"/>
        </a:p>
      </dgm:t>
    </dgm:pt>
    <dgm:pt modelId="{70A5235C-104D-49C1-8945-42461601B590}" type="sibTrans" cxnId="{AAAFB1F2-E361-4A7A-97E9-CF978595EF6E}">
      <dgm:prSet/>
      <dgm:spPr/>
      <dgm:t>
        <a:bodyPr/>
        <a:lstStyle/>
        <a:p>
          <a:endParaRPr lang="en-US"/>
        </a:p>
      </dgm:t>
    </dgm:pt>
    <dgm:pt modelId="{BFD0E0D4-F54B-4CBB-9217-822AA1D59DB9}">
      <dgm:prSet custT="1"/>
      <dgm:spPr/>
      <dgm:t>
        <a:bodyPr/>
        <a:lstStyle/>
        <a:p>
          <a:r>
            <a:rPr lang="en-US" sz="1800" dirty="0"/>
            <a:t>Best: fresh, random IV for every message</a:t>
          </a:r>
        </a:p>
      </dgm:t>
    </dgm:pt>
    <dgm:pt modelId="{494C6056-AA94-45C8-AD3B-471004095C94}" type="parTrans" cxnId="{ADF1A94E-EB6E-43C5-B246-AB79B98E28C8}">
      <dgm:prSet/>
      <dgm:spPr/>
      <dgm:t>
        <a:bodyPr/>
        <a:lstStyle/>
        <a:p>
          <a:endParaRPr lang="en-US"/>
        </a:p>
      </dgm:t>
    </dgm:pt>
    <dgm:pt modelId="{B233CCCF-922B-4538-AA9A-186BEC3011A6}" type="sibTrans" cxnId="{ADF1A94E-EB6E-43C5-B246-AB79B98E28C8}">
      <dgm:prSet/>
      <dgm:spPr/>
      <dgm:t>
        <a:bodyPr/>
        <a:lstStyle/>
        <a:p>
          <a:endParaRPr lang="en-US"/>
        </a:p>
      </dgm:t>
    </dgm:pt>
    <dgm:pt modelId="{3938FB69-D694-4434-A5A7-076177E243A4}">
      <dgm:prSet custT="1"/>
      <dgm:spPr/>
      <dgm:t>
        <a:bodyPr/>
        <a:lstStyle/>
        <a:p>
          <a:r>
            <a:rPr lang="en-US" sz="1800" dirty="0"/>
            <a:t>Can use unique IV (</a:t>
          </a:r>
          <a:r>
            <a:rPr lang="en-US" sz="1800" dirty="0" err="1"/>
            <a:t>eg</a:t>
          </a:r>
          <a:r>
            <a:rPr lang="en-US" sz="1800" dirty="0"/>
            <a:t>, counter), but then the first step in CBC mode </a:t>
          </a:r>
          <a:r>
            <a:rPr lang="en-US" sz="1800" b="1" u="none" dirty="0"/>
            <a:t>must</a:t>
          </a:r>
          <a:r>
            <a:rPr lang="en-US" sz="1800" dirty="0"/>
            <a:t> be IV’ </a:t>
          </a:r>
          <a:r>
            <a:rPr lang="en-US" sz="1800" dirty="0">
              <a:sym typeface="Symbol" panose="05050102010706020507" pitchFamily="18" charset="2"/>
            </a:rPr>
            <a:t></a:t>
          </a:r>
          <a:r>
            <a:rPr lang="en-US" sz="1800" dirty="0"/>
            <a:t> E(k, IV)</a:t>
          </a:r>
        </a:p>
      </dgm:t>
    </dgm:pt>
    <dgm:pt modelId="{0DA7F3BE-4E5A-4E68-A35B-4CCAF6E5560D}" type="parTrans" cxnId="{7E3451E1-27BF-4A11-837C-06F0293B0BCA}">
      <dgm:prSet/>
      <dgm:spPr/>
      <dgm:t>
        <a:bodyPr/>
        <a:lstStyle/>
        <a:p>
          <a:endParaRPr lang="en-US"/>
        </a:p>
      </dgm:t>
    </dgm:pt>
    <dgm:pt modelId="{BA7E21D8-3F14-4BBE-91B7-660C83B95164}" type="sibTrans" cxnId="{7E3451E1-27BF-4A11-837C-06F0293B0BCA}">
      <dgm:prSet/>
      <dgm:spPr/>
      <dgm:t>
        <a:bodyPr/>
        <a:lstStyle/>
        <a:p>
          <a:endParaRPr lang="en-US"/>
        </a:p>
      </dgm:t>
    </dgm:pt>
    <dgm:pt modelId="{5495C12D-013C-4562-A516-E232CDD310DA}">
      <dgm:prSet/>
      <dgm:spPr/>
      <dgm:t>
        <a:bodyPr/>
        <a:lstStyle/>
        <a:p>
          <a:r>
            <a:rPr lang="en-US" sz="1600" dirty="0"/>
            <a:t>Example: Windows BitLocker</a:t>
          </a:r>
        </a:p>
      </dgm:t>
    </dgm:pt>
    <dgm:pt modelId="{73DA24CB-C993-414C-933B-D48A2CFE3973}" type="parTrans" cxnId="{A1B4A443-B2D3-4321-9EF7-11A311EC5D89}">
      <dgm:prSet/>
      <dgm:spPr/>
      <dgm:t>
        <a:bodyPr/>
        <a:lstStyle/>
        <a:p>
          <a:endParaRPr lang="en-US"/>
        </a:p>
      </dgm:t>
    </dgm:pt>
    <dgm:pt modelId="{90DE5F1F-AF8B-4276-BF7A-AE6195171168}" type="sibTrans" cxnId="{A1B4A443-B2D3-4321-9EF7-11A311EC5D89}">
      <dgm:prSet/>
      <dgm:spPr/>
      <dgm:t>
        <a:bodyPr/>
        <a:lstStyle/>
        <a:p>
          <a:endParaRPr lang="en-US"/>
        </a:p>
      </dgm:t>
    </dgm:pt>
    <dgm:pt modelId="{D989FCC1-9900-4B82-9EF7-F0F6E9606374}">
      <dgm:prSet/>
      <dgm:spPr/>
      <dgm:t>
        <a:bodyPr/>
        <a:lstStyle/>
        <a:p>
          <a:r>
            <a:rPr lang="en-US" sz="1600" dirty="0"/>
            <a:t>May not need to transmit IV with the ciphertext</a:t>
          </a:r>
        </a:p>
      </dgm:t>
    </dgm:pt>
    <dgm:pt modelId="{D65C66C8-20B2-40BC-B6B9-6109EF9567D4}" type="parTrans" cxnId="{3C4CB36F-DE23-4CD6-9D76-88044BE2A310}">
      <dgm:prSet/>
      <dgm:spPr/>
      <dgm:t>
        <a:bodyPr/>
        <a:lstStyle/>
        <a:p>
          <a:endParaRPr lang="en-US"/>
        </a:p>
      </dgm:t>
    </dgm:pt>
    <dgm:pt modelId="{674E2337-151E-467D-985B-4BE6E15CCDDD}" type="sibTrans" cxnId="{3C4CB36F-DE23-4CD6-9D76-88044BE2A310}">
      <dgm:prSet/>
      <dgm:spPr/>
      <dgm:t>
        <a:bodyPr/>
        <a:lstStyle/>
        <a:p>
          <a:endParaRPr lang="en-US"/>
        </a:p>
      </dgm:t>
    </dgm:pt>
    <dgm:pt modelId="{A1AFFE79-4E7A-4BFC-A35E-EE8C7E5BF212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/>
            <a:t>Key used multiple times,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000" dirty="0"/>
            <a:t>unique messages</a:t>
          </a:r>
        </a:p>
      </dgm:t>
    </dgm:pt>
    <dgm:pt modelId="{74C32A0F-14A3-4F4D-B345-A71EF364CFCB}" type="parTrans" cxnId="{712FD88D-D0E5-47C6-BDEF-24B83AAFD511}">
      <dgm:prSet/>
      <dgm:spPr/>
      <dgm:t>
        <a:bodyPr/>
        <a:lstStyle/>
        <a:p>
          <a:endParaRPr lang="en-US"/>
        </a:p>
      </dgm:t>
    </dgm:pt>
    <dgm:pt modelId="{3A09A5B0-5527-4C08-A0B3-31E70A53DF3C}" type="sibTrans" cxnId="{712FD88D-D0E5-47C6-BDEF-24B83AAFD511}">
      <dgm:prSet/>
      <dgm:spPr/>
      <dgm:t>
        <a:bodyPr/>
        <a:lstStyle/>
        <a:p>
          <a:endParaRPr lang="en-US"/>
        </a:p>
      </dgm:t>
    </dgm:pt>
    <dgm:pt modelId="{0A707ACC-7AC1-4088-9CCC-FE8A85D7EEED}">
      <dgm:prSet custT="1"/>
      <dgm:spPr/>
      <dgm:t>
        <a:bodyPr/>
        <a:lstStyle/>
        <a:p>
          <a:r>
            <a:rPr lang="en-US" sz="1800" dirty="0"/>
            <a:t>Synthetic IV: IV </a:t>
          </a:r>
          <a:r>
            <a:rPr lang="en-US" sz="1800" dirty="0">
              <a:sym typeface="Symbol" panose="05050102010706020507" pitchFamily="18" charset="2"/>
            </a:rPr>
            <a:t></a:t>
          </a:r>
          <a:r>
            <a:rPr lang="en-US" sz="1800" dirty="0"/>
            <a:t> F(k’, message)</a:t>
          </a:r>
        </a:p>
      </dgm:t>
    </dgm:pt>
    <dgm:pt modelId="{B7589EB8-7489-4A40-898C-267BFBDFF2C7}" type="parTrans" cxnId="{A819A300-3309-4653-A4FB-95C4A1690FB6}">
      <dgm:prSet/>
      <dgm:spPr/>
      <dgm:t>
        <a:bodyPr/>
        <a:lstStyle/>
        <a:p>
          <a:endParaRPr lang="en-US"/>
        </a:p>
      </dgm:t>
    </dgm:pt>
    <dgm:pt modelId="{AC7DAF60-D0FB-4E66-B7B3-06AED8FBFA05}" type="sibTrans" cxnId="{A819A300-3309-4653-A4FB-95C4A1690FB6}">
      <dgm:prSet/>
      <dgm:spPr/>
      <dgm:t>
        <a:bodyPr/>
        <a:lstStyle/>
        <a:p>
          <a:endParaRPr lang="en-US"/>
        </a:p>
      </dgm:t>
    </dgm:pt>
    <dgm:pt modelId="{FFC08828-93B1-4550-B22E-9A12C6D644E8}">
      <dgm:prSet custT="1"/>
      <dgm:spPr/>
      <dgm:t>
        <a:bodyPr/>
        <a:lstStyle/>
        <a:p>
          <a:r>
            <a:rPr lang="en-US" sz="1600" dirty="0"/>
            <a:t>F is a cryptographically secure keyed pseudorandom function</a:t>
          </a:r>
        </a:p>
      </dgm:t>
    </dgm:pt>
    <dgm:pt modelId="{117915E7-6C53-4361-93B7-700257474D2D}" type="parTrans" cxnId="{C7BDC6E1-447D-4E22-84E8-01A8306D14F4}">
      <dgm:prSet/>
      <dgm:spPr/>
      <dgm:t>
        <a:bodyPr/>
        <a:lstStyle/>
        <a:p>
          <a:endParaRPr lang="en-US"/>
        </a:p>
      </dgm:t>
    </dgm:pt>
    <dgm:pt modelId="{70D9C16A-DC51-4327-9AA6-D66049EFA130}" type="sibTrans" cxnId="{C7BDC6E1-447D-4E22-84E8-01A8306D14F4}">
      <dgm:prSet/>
      <dgm:spPr/>
      <dgm:t>
        <a:bodyPr/>
        <a:lstStyle/>
        <a:p>
          <a:endParaRPr lang="en-US"/>
        </a:p>
      </dgm:t>
    </dgm:pt>
    <dgm:pt modelId="{D497B10A-31B5-9945-B003-4CEBF9332863}" type="pres">
      <dgm:prSet presAssocID="{E02CCEBD-F072-4D66-A7FC-5BFFEE0E9D45}" presName="Name0" presStyleCnt="0">
        <dgm:presLayoutVars>
          <dgm:dir/>
          <dgm:animLvl val="lvl"/>
          <dgm:resizeHandles val="exact"/>
        </dgm:presLayoutVars>
      </dgm:prSet>
      <dgm:spPr/>
    </dgm:pt>
    <dgm:pt modelId="{3FB4BA8D-50EB-E548-971D-B74D39BE8AEA}" type="pres">
      <dgm:prSet presAssocID="{B506AE3A-4B37-4689-94A8-8781E3785645}" presName="composite" presStyleCnt="0"/>
      <dgm:spPr/>
    </dgm:pt>
    <dgm:pt modelId="{D6CF6114-D6F0-8246-909E-3076E86B15D1}" type="pres">
      <dgm:prSet presAssocID="{B506AE3A-4B37-4689-94A8-8781E3785645}" presName="parTx" presStyleLbl="alignNode1" presStyleIdx="0" presStyleCnt="3" custScaleX="150913">
        <dgm:presLayoutVars>
          <dgm:chMax val="0"/>
          <dgm:chPref val="0"/>
          <dgm:bulletEnabled val="1"/>
        </dgm:presLayoutVars>
      </dgm:prSet>
      <dgm:spPr/>
    </dgm:pt>
    <dgm:pt modelId="{32E9191C-5E06-014E-8939-E68AB66B5A5F}" type="pres">
      <dgm:prSet presAssocID="{B506AE3A-4B37-4689-94A8-8781E3785645}" presName="desTx" presStyleLbl="alignAccFollowNode1" presStyleIdx="0" presStyleCnt="3" custScaleX="150863">
        <dgm:presLayoutVars>
          <dgm:bulletEnabled val="1"/>
        </dgm:presLayoutVars>
      </dgm:prSet>
      <dgm:spPr/>
    </dgm:pt>
    <dgm:pt modelId="{4B751392-6E19-4C41-A9CD-33736F646971}" type="pres">
      <dgm:prSet presAssocID="{7F173EF7-A265-401E-9840-8D20D3964CBA}" presName="space" presStyleCnt="0"/>
      <dgm:spPr/>
    </dgm:pt>
    <dgm:pt modelId="{4A9C804F-4C1C-C645-9405-22FB2AA468D7}" type="pres">
      <dgm:prSet presAssocID="{56A79460-411B-4433-9387-A3076C7C11D4}" presName="composite" presStyleCnt="0"/>
      <dgm:spPr/>
    </dgm:pt>
    <dgm:pt modelId="{E2BB2412-A4B0-CE47-9837-9F7CE7B3F401}" type="pres">
      <dgm:prSet presAssocID="{56A79460-411B-4433-9387-A3076C7C11D4}" presName="parTx" presStyleLbl="alignNode1" presStyleIdx="1" presStyleCnt="3" custScaleX="141067">
        <dgm:presLayoutVars>
          <dgm:chMax val="0"/>
          <dgm:chPref val="0"/>
          <dgm:bulletEnabled val="1"/>
        </dgm:presLayoutVars>
      </dgm:prSet>
      <dgm:spPr/>
    </dgm:pt>
    <dgm:pt modelId="{0982D86C-F61B-FD4D-8CDC-EC1321CE1B2D}" type="pres">
      <dgm:prSet presAssocID="{56A79460-411B-4433-9387-A3076C7C11D4}" presName="desTx" presStyleLbl="alignAccFollowNode1" presStyleIdx="1" presStyleCnt="3" custScaleX="143292">
        <dgm:presLayoutVars>
          <dgm:bulletEnabled val="1"/>
        </dgm:presLayoutVars>
      </dgm:prSet>
      <dgm:spPr/>
    </dgm:pt>
    <dgm:pt modelId="{2B1F38D8-149D-F34D-B76A-062B647264BC}" type="pres">
      <dgm:prSet presAssocID="{70A5235C-104D-49C1-8945-42461601B590}" presName="space" presStyleCnt="0"/>
      <dgm:spPr/>
    </dgm:pt>
    <dgm:pt modelId="{058A96DE-5E56-F94B-9DC9-279805ACC5E5}" type="pres">
      <dgm:prSet presAssocID="{A1AFFE79-4E7A-4BFC-A35E-EE8C7E5BF212}" presName="composite" presStyleCnt="0"/>
      <dgm:spPr/>
    </dgm:pt>
    <dgm:pt modelId="{BC06EBEA-0EEC-674C-BCD4-8917894E2A41}" type="pres">
      <dgm:prSet presAssocID="{A1AFFE79-4E7A-4BFC-A35E-EE8C7E5BF212}" presName="parTx" presStyleLbl="alignNode1" presStyleIdx="2" presStyleCnt="3" custScaleX="180933">
        <dgm:presLayoutVars>
          <dgm:chMax val="0"/>
          <dgm:chPref val="0"/>
          <dgm:bulletEnabled val="1"/>
        </dgm:presLayoutVars>
      </dgm:prSet>
      <dgm:spPr/>
    </dgm:pt>
    <dgm:pt modelId="{4B9C0664-D7BC-8B4E-BDD1-80972CAC27B4}" type="pres">
      <dgm:prSet presAssocID="{A1AFFE79-4E7A-4BFC-A35E-EE8C7E5BF212}" presName="desTx" presStyleLbl="alignAccFollowNode1" presStyleIdx="2" presStyleCnt="3" custScaleX="182634">
        <dgm:presLayoutVars>
          <dgm:bulletEnabled val="1"/>
        </dgm:presLayoutVars>
      </dgm:prSet>
      <dgm:spPr/>
    </dgm:pt>
  </dgm:ptLst>
  <dgm:cxnLst>
    <dgm:cxn modelId="{A819A300-3309-4653-A4FB-95C4A1690FB6}" srcId="{A1AFFE79-4E7A-4BFC-A35E-EE8C7E5BF212}" destId="{0A707ACC-7AC1-4088-9CCC-FE8A85D7EEED}" srcOrd="0" destOrd="0" parTransId="{B7589EB8-7489-4A40-898C-267BFBDFF2C7}" sibTransId="{AC7DAF60-D0FB-4E66-B7B3-06AED8FBFA05}"/>
    <dgm:cxn modelId="{4CB64823-5F15-DC44-B3D6-2611DDB9A61B}" type="presOf" srcId="{160B0B5E-757B-4D33-B492-3CB2E2DA1ECD}" destId="{32E9191C-5E06-014E-8939-E68AB66B5A5F}" srcOrd="0" destOrd="0" presId="urn:microsoft.com/office/officeart/2005/8/layout/hList1"/>
    <dgm:cxn modelId="{76FCF138-322B-E04C-A10C-39D6DBD1F20C}" type="presOf" srcId="{5495C12D-013C-4562-A516-E232CDD310DA}" destId="{0982D86C-F61B-FD4D-8CDC-EC1321CE1B2D}" srcOrd="0" destOrd="2" presId="urn:microsoft.com/office/officeart/2005/8/layout/hList1"/>
    <dgm:cxn modelId="{A1B4A443-B2D3-4321-9EF7-11A311EC5D89}" srcId="{3938FB69-D694-4434-A5A7-076177E243A4}" destId="{5495C12D-013C-4562-A516-E232CDD310DA}" srcOrd="0" destOrd="0" parTransId="{73DA24CB-C993-414C-933B-D48A2CFE3973}" sibTransId="{90DE5F1F-AF8B-4276-BF7A-AE6195171168}"/>
    <dgm:cxn modelId="{C940E645-7925-6B4B-8047-C0DED3D198C7}" type="presOf" srcId="{0A707ACC-7AC1-4088-9CCC-FE8A85D7EEED}" destId="{4B9C0664-D7BC-8B4E-BDD1-80972CAC27B4}" srcOrd="0" destOrd="0" presId="urn:microsoft.com/office/officeart/2005/8/layout/hList1"/>
    <dgm:cxn modelId="{E4E3734A-E29E-3A44-AB41-D975FD69B16E}" type="presOf" srcId="{A1AFFE79-4E7A-4BFC-A35E-EE8C7E5BF212}" destId="{BC06EBEA-0EEC-674C-BCD4-8917894E2A41}" srcOrd="0" destOrd="0" presId="urn:microsoft.com/office/officeart/2005/8/layout/hList1"/>
    <dgm:cxn modelId="{ADF1A94E-EB6E-43C5-B246-AB79B98E28C8}" srcId="{56A79460-411B-4433-9387-A3076C7C11D4}" destId="{BFD0E0D4-F54B-4CBB-9217-822AA1D59DB9}" srcOrd="0" destOrd="0" parTransId="{494C6056-AA94-45C8-AD3B-471004095C94}" sibTransId="{B233CCCF-922B-4538-AA9A-186BEC3011A6}"/>
    <dgm:cxn modelId="{53B6004F-E717-3F44-9325-2C9E931687F1}" type="presOf" srcId="{D989FCC1-9900-4B82-9EF7-F0F6E9606374}" destId="{0982D86C-F61B-FD4D-8CDC-EC1321CE1B2D}" srcOrd="0" destOrd="3" presId="urn:microsoft.com/office/officeart/2005/8/layout/hList1"/>
    <dgm:cxn modelId="{3C4CB36F-DE23-4CD6-9D76-88044BE2A310}" srcId="{3938FB69-D694-4434-A5A7-076177E243A4}" destId="{D989FCC1-9900-4B82-9EF7-F0F6E9606374}" srcOrd="1" destOrd="0" parTransId="{D65C66C8-20B2-40BC-B6B9-6109EF9567D4}" sibTransId="{674E2337-151E-467D-985B-4BE6E15CCDDD}"/>
    <dgm:cxn modelId="{F9628670-7627-4353-9235-69D35D61B10B}" srcId="{E02CCEBD-F072-4D66-A7FC-5BFFEE0E9D45}" destId="{B506AE3A-4B37-4689-94A8-8781E3785645}" srcOrd="0" destOrd="0" parTransId="{92E1D0F5-7BBF-4400-8FB4-AA58C76E1066}" sibTransId="{7F173EF7-A265-401E-9840-8D20D3964CBA}"/>
    <dgm:cxn modelId="{529C917A-273F-D148-A676-8C9D407238A7}" type="presOf" srcId="{56A79460-411B-4433-9387-A3076C7C11D4}" destId="{E2BB2412-A4B0-CE47-9837-9F7CE7B3F401}" srcOrd="0" destOrd="0" presId="urn:microsoft.com/office/officeart/2005/8/layout/hList1"/>
    <dgm:cxn modelId="{712FD88D-D0E5-47C6-BDEF-24B83AAFD511}" srcId="{E02CCEBD-F072-4D66-A7FC-5BFFEE0E9D45}" destId="{A1AFFE79-4E7A-4BFC-A35E-EE8C7E5BF212}" srcOrd="2" destOrd="0" parTransId="{74C32A0F-14A3-4F4D-B345-A71EF364CFCB}" sibTransId="{3A09A5B0-5527-4C08-A0B3-31E70A53DF3C}"/>
    <dgm:cxn modelId="{F7D7899C-CFF4-C540-83BC-78C870E8DC4A}" type="presOf" srcId="{3938FB69-D694-4434-A5A7-076177E243A4}" destId="{0982D86C-F61B-FD4D-8CDC-EC1321CE1B2D}" srcOrd="0" destOrd="1" presId="urn:microsoft.com/office/officeart/2005/8/layout/hList1"/>
    <dgm:cxn modelId="{C65331A0-11E1-B54C-B6F6-515A145DC080}" type="presOf" srcId="{FFC08828-93B1-4550-B22E-9A12C6D644E8}" destId="{4B9C0664-D7BC-8B4E-BDD1-80972CAC27B4}" srcOrd="0" destOrd="1" presId="urn:microsoft.com/office/officeart/2005/8/layout/hList1"/>
    <dgm:cxn modelId="{E2CC1EA8-3323-D144-A864-C817C5B10237}" type="presOf" srcId="{BFD0E0D4-F54B-4CBB-9217-822AA1D59DB9}" destId="{0982D86C-F61B-FD4D-8CDC-EC1321CE1B2D}" srcOrd="0" destOrd="0" presId="urn:microsoft.com/office/officeart/2005/8/layout/hList1"/>
    <dgm:cxn modelId="{18AB4BCF-B456-1344-9B87-38A335B85AB2}" type="presOf" srcId="{B506AE3A-4B37-4689-94A8-8781E3785645}" destId="{D6CF6114-D6F0-8246-909E-3076E86B15D1}" srcOrd="0" destOrd="0" presId="urn:microsoft.com/office/officeart/2005/8/layout/hList1"/>
    <dgm:cxn modelId="{B20275D0-D901-E54C-A2D6-67C287ACED89}" type="presOf" srcId="{E02CCEBD-F072-4D66-A7FC-5BFFEE0E9D45}" destId="{D497B10A-31B5-9945-B003-4CEBF9332863}" srcOrd="0" destOrd="0" presId="urn:microsoft.com/office/officeart/2005/8/layout/hList1"/>
    <dgm:cxn modelId="{99B469D3-70A4-4456-8544-27FA5C717114}" srcId="{B506AE3A-4B37-4689-94A8-8781E3785645}" destId="{160B0B5E-757B-4D33-B492-3CB2E2DA1ECD}" srcOrd="0" destOrd="0" parTransId="{D172148E-B24D-47F1-8A43-D30A4956B4EB}" sibTransId="{BBD7AA48-10BE-483D-BAD1-7C3B29EAD5A9}"/>
    <dgm:cxn modelId="{7E3451E1-27BF-4A11-837C-06F0293B0BCA}" srcId="{56A79460-411B-4433-9387-A3076C7C11D4}" destId="{3938FB69-D694-4434-A5A7-076177E243A4}" srcOrd="1" destOrd="0" parTransId="{0DA7F3BE-4E5A-4E68-A35B-4CCAF6E5560D}" sibTransId="{BA7E21D8-3F14-4BBE-91B7-660C83B95164}"/>
    <dgm:cxn modelId="{C7BDC6E1-447D-4E22-84E8-01A8306D14F4}" srcId="{0A707ACC-7AC1-4088-9CCC-FE8A85D7EEED}" destId="{FFC08828-93B1-4550-B22E-9A12C6D644E8}" srcOrd="0" destOrd="0" parTransId="{117915E7-6C53-4361-93B7-700257474D2D}" sibTransId="{70D9C16A-DC51-4327-9AA6-D66049EFA130}"/>
    <dgm:cxn modelId="{AAAFB1F2-E361-4A7A-97E9-CF978595EF6E}" srcId="{E02CCEBD-F072-4D66-A7FC-5BFFEE0E9D45}" destId="{56A79460-411B-4433-9387-A3076C7C11D4}" srcOrd="1" destOrd="0" parTransId="{18F19A66-525B-4646-9529-08F51A6D7990}" sibTransId="{70A5235C-104D-49C1-8945-42461601B590}"/>
    <dgm:cxn modelId="{5A4DAB9B-5856-894F-BA01-99C1576D55EF}" type="presParOf" srcId="{D497B10A-31B5-9945-B003-4CEBF9332863}" destId="{3FB4BA8D-50EB-E548-971D-B74D39BE8AEA}" srcOrd="0" destOrd="0" presId="urn:microsoft.com/office/officeart/2005/8/layout/hList1"/>
    <dgm:cxn modelId="{1B2890C1-7D57-FB4B-97AD-6F3ECE734F4E}" type="presParOf" srcId="{3FB4BA8D-50EB-E548-971D-B74D39BE8AEA}" destId="{D6CF6114-D6F0-8246-909E-3076E86B15D1}" srcOrd="0" destOrd="0" presId="urn:microsoft.com/office/officeart/2005/8/layout/hList1"/>
    <dgm:cxn modelId="{C6EEBF5E-B6D3-9142-A7E0-B7E866CA623A}" type="presParOf" srcId="{3FB4BA8D-50EB-E548-971D-B74D39BE8AEA}" destId="{32E9191C-5E06-014E-8939-E68AB66B5A5F}" srcOrd="1" destOrd="0" presId="urn:microsoft.com/office/officeart/2005/8/layout/hList1"/>
    <dgm:cxn modelId="{994D18F1-F7D2-AB4A-9867-441DA27F60E4}" type="presParOf" srcId="{D497B10A-31B5-9945-B003-4CEBF9332863}" destId="{4B751392-6E19-4C41-A9CD-33736F646971}" srcOrd="1" destOrd="0" presId="urn:microsoft.com/office/officeart/2005/8/layout/hList1"/>
    <dgm:cxn modelId="{3EF75FF8-C350-A94F-9F25-94B2CEEB8A62}" type="presParOf" srcId="{D497B10A-31B5-9945-B003-4CEBF9332863}" destId="{4A9C804F-4C1C-C645-9405-22FB2AA468D7}" srcOrd="2" destOrd="0" presId="urn:microsoft.com/office/officeart/2005/8/layout/hList1"/>
    <dgm:cxn modelId="{520B55E3-C59F-FA44-895A-8AE759DB2813}" type="presParOf" srcId="{4A9C804F-4C1C-C645-9405-22FB2AA468D7}" destId="{E2BB2412-A4B0-CE47-9837-9F7CE7B3F401}" srcOrd="0" destOrd="0" presId="urn:microsoft.com/office/officeart/2005/8/layout/hList1"/>
    <dgm:cxn modelId="{3B27E14D-10E6-B64D-9638-48AE6594E095}" type="presParOf" srcId="{4A9C804F-4C1C-C645-9405-22FB2AA468D7}" destId="{0982D86C-F61B-FD4D-8CDC-EC1321CE1B2D}" srcOrd="1" destOrd="0" presId="urn:microsoft.com/office/officeart/2005/8/layout/hList1"/>
    <dgm:cxn modelId="{EBC1F048-6D3F-3B43-91CB-2D66B4ED6AF7}" type="presParOf" srcId="{D497B10A-31B5-9945-B003-4CEBF9332863}" destId="{2B1F38D8-149D-F34D-B76A-062B647264BC}" srcOrd="3" destOrd="0" presId="urn:microsoft.com/office/officeart/2005/8/layout/hList1"/>
    <dgm:cxn modelId="{A93EE3A4-976D-0141-B0D7-834DA7C62A03}" type="presParOf" srcId="{D497B10A-31B5-9945-B003-4CEBF9332863}" destId="{058A96DE-5E56-F94B-9DC9-279805ACC5E5}" srcOrd="4" destOrd="0" presId="urn:microsoft.com/office/officeart/2005/8/layout/hList1"/>
    <dgm:cxn modelId="{E2FE0D89-999C-184D-8FEC-3406F8B66331}" type="presParOf" srcId="{058A96DE-5E56-F94B-9DC9-279805ACC5E5}" destId="{BC06EBEA-0EEC-674C-BCD4-8917894E2A41}" srcOrd="0" destOrd="0" presId="urn:microsoft.com/office/officeart/2005/8/layout/hList1"/>
    <dgm:cxn modelId="{3D4CB163-B221-2947-A040-11B05D74E6FF}" type="presParOf" srcId="{058A96DE-5E56-F94B-9DC9-279805ACC5E5}" destId="{4B9C0664-D7BC-8B4E-BDD1-80972CAC27B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C1E764-7846-468F-8301-ED46621DFBBC}" type="doc">
      <dgm:prSet loTypeId="urn:microsoft.com/office/officeart/2005/8/layout/vList5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7F50435-5F4E-4152-A87F-44670B506207}">
      <dgm:prSet/>
      <dgm:spPr/>
      <dgm:t>
        <a:bodyPr/>
        <a:lstStyle/>
        <a:p>
          <a:r>
            <a:rPr lang="en-US"/>
            <a:t>Hard to recover plaintext from ciphertext?</a:t>
          </a:r>
        </a:p>
      </dgm:t>
    </dgm:pt>
    <dgm:pt modelId="{08C009AB-F684-4903-A1DD-D24B517818EF}" type="parTrans" cxnId="{A9FE8A69-441C-45BD-BA87-417A779F8307}">
      <dgm:prSet/>
      <dgm:spPr/>
      <dgm:t>
        <a:bodyPr/>
        <a:lstStyle/>
        <a:p>
          <a:endParaRPr lang="en-US"/>
        </a:p>
      </dgm:t>
    </dgm:pt>
    <dgm:pt modelId="{7DE8A319-06D8-45AE-ACDD-0D5D6CFED7A9}" type="sibTrans" cxnId="{A9FE8A69-441C-45BD-BA87-417A779F8307}">
      <dgm:prSet/>
      <dgm:spPr/>
      <dgm:t>
        <a:bodyPr/>
        <a:lstStyle/>
        <a:p>
          <a:endParaRPr lang="en-US"/>
        </a:p>
      </dgm:t>
    </dgm:pt>
    <dgm:pt modelId="{7463982C-BF6D-4DBE-B84E-59CC09F1A53D}">
      <dgm:prSet custT="1"/>
      <dgm:spPr/>
      <dgm:t>
        <a:bodyPr/>
        <a:lstStyle/>
        <a:p>
          <a:r>
            <a:rPr lang="en-US" sz="1800" dirty="0"/>
            <a:t>What if attacker learns only some bits of the plaintext? Some function of the bits? Some partial information about the plaintext?</a:t>
          </a:r>
        </a:p>
      </dgm:t>
    </dgm:pt>
    <dgm:pt modelId="{31B26B47-F1C5-47DE-94EF-B748566A49A4}" type="parTrans" cxnId="{4A628FF4-4C79-4E7C-92B1-E1D5742A0EE1}">
      <dgm:prSet/>
      <dgm:spPr/>
      <dgm:t>
        <a:bodyPr/>
        <a:lstStyle/>
        <a:p>
          <a:endParaRPr lang="en-US"/>
        </a:p>
      </dgm:t>
    </dgm:pt>
    <dgm:pt modelId="{5CF7E350-0BD9-4626-BC6B-925C513FBC90}" type="sibTrans" cxnId="{4A628FF4-4C79-4E7C-92B1-E1D5742A0EE1}">
      <dgm:prSet/>
      <dgm:spPr/>
      <dgm:t>
        <a:bodyPr/>
        <a:lstStyle/>
        <a:p>
          <a:endParaRPr lang="en-US"/>
        </a:p>
      </dgm:t>
    </dgm:pt>
    <dgm:pt modelId="{6DD16E53-C822-47CF-AEDE-E5C5556C6148}">
      <dgm:prSet/>
      <dgm:spPr/>
      <dgm:t>
        <a:bodyPr/>
        <a:lstStyle/>
        <a:p>
          <a:r>
            <a:rPr lang="en-US"/>
            <a:t>Fixed mapping from plaintexts to ciphertexts?</a:t>
          </a:r>
        </a:p>
      </dgm:t>
    </dgm:pt>
    <dgm:pt modelId="{4A53F5E1-D128-463B-87E1-6EB7A51A093F}" type="parTrans" cxnId="{91C1A543-1E44-454D-86F2-3C14DF6A3E3B}">
      <dgm:prSet/>
      <dgm:spPr/>
      <dgm:t>
        <a:bodyPr/>
        <a:lstStyle/>
        <a:p>
          <a:endParaRPr lang="en-US"/>
        </a:p>
      </dgm:t>
    </dgm:pt>
    <dgm:pt modelId="{22ED1F7A-B9C1-4D4D-93F9-02292A49D33A}" type="sibTrans" cxnId="{91C1A543-1E44-454D-86F2-3C14DF6A3E3B}">
      <dgm:prSet/>
      <dgm:spPr/>
      <dgm:t>
        <a:bodyPr/>
        <a:lstStyle/>
        <a:p>
          <a:endParaRPr lang="en-US"/>
        </a:p>
      </dgm:t>
    </dgm:pt>
    <dgm:pt modelId="{D8296E31-1FC1-4DDC-9F6F-4A8F1B3A846C}">
      <dgm:prSet/>
      <dgm:spPr/>
      <dgm:t>
        <a:bodyPr/>
        <a:lstStyle/>
        <a:p>
          <a:r>
            <a:rPr lang="en-US" dirty="0"/>
            <a:t>What if attacker sees two identical ciphertexts and infers that the corresponding plaintexts are identical?</a:t>
          </a:r>
        </a:p>
      </dgm:t>
    </dgm:pt>
    <dgm:pt modelId="{DDFB23D7-E7BF-4401-94B8-386A525DDABD}" type="parTrans" cxnId="{163FB1AC-2A3E-4C17-87D2-E1B0DCA5DA42}">
      <dgm:prSet/>
      <dgm:spPr/>
      <dgm:t>
        <a:bodyPr/>
        <a:lstStyle/>
        <a:p>
          <a:endParaRPr lang="en-US"/>
        </a:p>
      </dgm:t>
    </dgm:pt>
    <dgm:pt modelId="{0FFA98E9-BE22-4C3B-82E2-90008B9AE24D}" type="sibTrans" cxnId="{163FB1AC-2A3E-4C17-87D2-E1B0DCA5DA42}">
      <dgm:prSet/>
      <dgm:spPr/>
      <dgm:t>
        <a:bodyPr/>
        <a:lstStyle/>
        <a:p>
          <a:endParaRPr lang="en-US"/>
        </a:p>
      </dgm:t>
    </dgm:pt>
    <dgm:pt modelId="{8E73920A-32A4-4576-A6A6-36E5F8A23AAF}">
      <dgm:prSet/>
      <dgm:spPr/>
      <dgm:t>
        <a:bodyPr/>
        <a:lstStyle/>
        <a:p>
          <a:r>
            <a:rPr lang="en-US" dirty="0"/>
            <a:t>What if attacker guesses the plaintext – can he verify his guess?</a:t>
          </a:r>
        </a:p>
      </dgm:t>
    </dgm:pt>
    <dgm:pt modelId="{CDEE7058-7782-49BD-98DC-545C388E26A8}" type="parTrans" cxnId="{F5AF56A6-DCF4-4E2F-8317-DD7ED791531A}">
      <dgm:prSet/>
      <dgm:spPr/>
      <dgm:t>
        <a:bodyPr/>
        <a:lstStyle/>
        <a:p>
          <a:endParaRPr lang="en-US"/>
        </a:p>
      </dgm:t>
    </dgm:pt>
    <dgm:pt modelId="{200D117F-3C87-4E0B-8197-9A45410F744C}" type="sibTrans" cxnId="{F5AF56A6-DCF4-4E2F-8317-DD7ED791531A}">
      <dgm:prSet/>
      <dgm:spPr/>
      <dgm:t>
        <a:bodyPr/>
        <a:lstStyle/>
        <a:p>
          <a:endParaRPr lang="en-US"/>
        </a:p>
      </dgm:t>
    </dgm:pt>
    <dgm:pt modelId="{668FAF20-60F7-4F78-9292-DDD444CEF638}">
      <dgm:prSet/>
      <dgm:spPr/>
      <dgm:t>
        <a:bodyPr/>
        <a:lstStyle/>
        <a:p>
          <a:r>
            <a:rPr lang="en-US" dirty="0"/>
            <a:t>Implication: encryption must be randomized or stateful</a:t>
          </a:r>
        </a:p>
      </dgm:t>
    </dgm:pt>
    <dgm:pt modelId="{F3C840A7-3456-4D88-977D-E48769E9CE2A}" type="parTrans" cxnId="{0C78374E-CD42-42AC-9B8F-147EB5544058}">
      <dgm:prSet/>
      <dgm:spPr/>
      <dgm:t>
        <a:bodyPr/>
        <a:lstStyle/>
        <a:p>
          <a:endParaRPr lang="en-US"/>
        </a:p>
      </dgm:t>
    </dgm:pt>
    <dgm:pt modelId="{6A4A72FB-0C1D-4C8B-9C50-5116C25F80E5}" type="sibTrans" cxnId="{0C78374E-CD42-42AC-9B8F-147EB5544058}">
      <dgm:prSet/>
      <dgm:spPr/>
      <dgm:t>
        <a:bodyPr/>
        <a:lstStyle/>
        <a:p>
          <a:endParaRPr lang="en-US"/>
        </a:p>
      </dgm:t>
    </dgm:pt>
    <dgm:pt modelId="{C09E264B-65C3-7745-9757-BE1243F4C216}" type="pres">
      <dgm:prSet presAssocID="{17C1E764-7846-468F-8301-ED46621DFBBC}" presName="Name0" presStyleCnt="0">
        <dgm:presLayoutVars>
          <dgm:dir/>
          <dgm:animLvl val="lvl"/>
          <dgm:resizeHandles val="exact"/>
        </dgm:presLayoutVars>
      </dgm:prSet>
      <dgm:spPr/>
    </dgm:pt>
    <dgm:pt modelId="{CEBE0C13-D44F-FC40-B7E8-6CBA6801E054}" type="pres">
      <dgm:prSet presAssocID="{A7F50435-5F4E-4152-A87F-44670B506207}" presName="linNode" presStyleCnt="0"/>
      <dgm:spPr/>
    </dgm:pt>
    <dgm:pt modelId="{E714D4F0-940B-E34C-9CD7-D4300685B321}" type="pres">
      <dgm:prSet presAssocID="{A7F50435-5F4E-4152-A87F-44670B506207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D8BFF332-C625-5F45-B13E-C2B0ECAC4BA9}" type="pres">
      <dgm:prSet presAssocID="{A7F50435-5F4E-4152-A87F-44670B506207}" presName="descendantText" presStyleLbl="alignAccFollowNode1" presStyleIdx="0" presStyleCnt="2">
        <dgm:presLayoutVars>
          <dgm:bulletEnabled val="1"/>
        </dgm:presLayoutVars>
      </dgm:prSet>
      <dgm:spPr/>
    </dgm:pt>
    <dgm:pt modelId="{F22BE772-A353-2144-9C41-FA69A599D646}" type="pres">
      <dgm:prSet presAssocID="{7DE8A319-06D8-45AE-ACDD-0D5D6CFED7A9}" presName="sp" presStyleCnt="0"/>
      <dgm:spPr/>
    </dgm:pt>
    <dgm:pt modelId="{D0CDF974-0F04-FA44-A3D1-3F9FD100C881}" type="pres">
      <dgm:prSet presAssocID="{6DD16E53-C822-47CF-AEDE-E5C5556C6148}" presName="linNode" presStyleCnt="0"/>
      <dgm:spPr/>
    </dgm:pt>
    <dgm:pt modelId="{D736E812-C7D3-5649-BE37-5FF7AE2998EF}" type="pres">
      <dgm:prSet presAssocID="{6DD16E53-C822-47CF-AEDE-E5C5556C6148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0EE0FA79-AFBC-284A-AA89-F4B7AA556B1D}" type="pres">
      <dgm:prSet presAssocID="{6DD16E53-C822-47CF-AEDE-E5C5556C6148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09DEE003-59E7-504A-B0F8-AFEB38FE2BF5}" type="presOf" srcId="{7463982C-BF6D-4DBE-B84E-59CC09F1A53D}" destId="{D8BFF332-C625-5F45-B13E-C2B0ECAC4BA9}" srcOrd="0" destOrd="0" presId="urn:microsoft.com/office/officeart/2005/8/layout/vList5"/>
    <dgm:cxn modelId="{B9CBFD19-98DC-8B43-9CC4-9FDF10A5A229}" type="presOf" srcId="{6DD16E53-C822-47CF-AEDE-E5C5556C6148}" destId="{D736E812-C7D3-5649-BE37-5FF7AE2998EF}" srcOrd="0" destOrd="0" presId="urn:microsoft.com/office/officeart/2005/8/layout/vList5"/>
    <dgm:cxn modelId="{EF426F3D-8725-904B-8B2B-39FA4D3A7CF8}" type="presOf" srcId="{A7F50435-5F4E-4152-A87F-44670B506207}" destId="{E714D4F0-940B-E34C-9CD7-D4300685B321}" srcOrd="0" destOrd="0" presId="urn:microsoft.com/office/officeart/2005/8/layout/vList5"/>
    <dgm:cxn modelId="{91C1A543-1E44-454D-86F2-3C14DF6A3E3B}" srcId="{17C1E764-7846-468F-8301-ED46621DFBBC}" destId="{6DD16E53-C822-47CF-AEDE-E5C5556C6148}" srcOrd="1" destOrd="0" parTransId="{4A53F5E1-D128-463B-87E1-6EB7A51A093F}" sibTransId="{22ED1F7A-B9C1-4D4D-93F9-02292A49D33A}"/>
    <dgm:cxn modelId="{C977C246-57AE-F74E-B85A-86A04AED702A}" type="presOf" srcId="{8E73920A-32A4-4576-A6A6-36E5F8A23AAF}" destId="{0EE0FA79-AFBC-284A-AA89-F4B7AA556B1D}" srcOrd="0" destOrd="1" presId="urn:microsoft.com/office/officeart/2005/8/layout/vList5"/>
    <dgm:cxn modelId="{0C78374E-CD42-42AC-9B8F-147EB5544058}" srcId="{6DD16E53-C822-47CF-AEDE-E5C5556C6148}" destId="{668FAF20-60F7-4F78-9292-DDD444CEF638}" srcOrd="2" destOrd="0" parTransId="{F3C840A7-3456-4D88-977D-E48769E9CE2A}" sibTransId="{6A4A72FB-0C1D-4C8B-9C50-5116C25F80E5}"/>
    <dgm:cxn modelId="{A9FE8A69-441C-45BD-BA87-417A779F8307}" srcId="{17C1E764-7846-468F-8301-ED46621DFBBC}" destId="{A7F50435-5F4E-4152-A87F-44670B506207}" srcOrd="0" destOrd="0" parTransId="{08C009AB-F684-4903-A1DD-D24B517818EF}" sibTransId="{7DE8A319-06D8-45AE-ACDD-0D5D6CFED7A9}"/>
    <dgm:cxn modelId="{28D79389-6B0B-654F-8E7B-64A6449E81B3}" type="presOf" srcId="{D8296E31-1FC1-4DDC-9F6F-4A8F1B3A846C}" destId="{0EE0FA79-AFBC-284A-AA89-F4B7AA556B1D}" srcOrd="0" destOrd="0" presId="urn:microsoft.com/office/officeart/2005/8/layout/vList5"/>
    <dgm:cxn modelId="{92B12A9F-7405-EE4D-8EE5-30B0C24AC1CD}" type="presOf" srcId="{17C1E764-7846-468F-8301-ED46621DFBBC}" destId="{C09E264B-65C3-7745-9757-BE1243F4C216}" srcOrd="0" destOrd="0" presId="urn:microsoft.com/office/officeart/2005/8/layout/vList5"/>
    <dgm:cxn modelId="{86E095A3-DD16-2546-A88E-FBAD34E98D22}" type="presOf" srcId="{668FAF20-60F7-4F78-9292-DDD444CEF638}" destId="{0EE0FA79-AFBC-284A-AA89-F4B7AA556B1D}" srcOrd="0" destOrd="2" presId="urn:microsoft.com/office/officeart/2005/8/layout/vList5"/>
    <dgm:cxn modelId="{F5AF56A6-DCF4-4E2F-8317-DD7ED791531A}" srcId="{6DD16E53-C822-47CF-AEDE-E5C5556C6148}" destId="{8E73920A-32A4-4576-A6A6-36E5F8A23AAF}" srcOrd="1" destOrd="0" parTransId="{CDEE7058-7782-49BD-98DC-545C388E26A8}" sibTransId="{200D117F-3C87-4E0B-8197-9A45410F744C}"/>
    <dgm:cxn modelId="{163FB1AC-2A3E-4C17-87D2-E1B0DCA5DA42}" srcId="{6DD16E53-C822-47CF-AEDE-E5C5556C6148}" destId="{D8296E31-1FC1-4DDC-9F6F-4A8F1B3A846C}" srcOrd="0" destOrd="0" parTransId="{DDFB23D7-E7BF-4401-94B8-386A525DDABD}" sibTransId="{0FFA98E9-BE22-4C3B-82E2-90008B9AE24D}"/>
    <dgm:cxn modelId="{4A628FF4-4C79-4E7C-92B1-E1D5742A0EE1}" srcId="{A7F50435-5F4E-4152-A87F-44670B506207}" destId="{7463982C-BF6D-4DBE-B84E-59CC09F1A53D}" srcOrd="0" destOrd="0" parTransId="{31B26B47-F1C5-47DE-94EF-B748566A49A4}" sibTransId="{5CF7E350-0BD9-4626-BC6B-925C513FBC90}"/>
    <dgm:cxn modelId="{D3E16040-2A78-6440-97EB-9A8D340C470A}" type="presParOf" srcId="{C09E264B-65C3-7745-9757-BE1243F4C216}" destId="{CEBE0C13-D44F-FC40-B7E8-6CBA6801E054}" srcOrd="0" destOrd="0" presId="urn:microsoft.com/office/officeart/2005/8/layout/vList5"/>
    <dgm:cxn modelId="{2A381F6F-4F8C-5049-8FA7-964CAE7FCCF7}" type="presParOf" srcId="{CEBE0C13-D44F-FC40-B7E8-6CBA6801E054}" destId="{E714D4F0-940B-E34C-9CD7-D4300685B321}" srcOrd="0" destOrd="0" presId="urn:microsoft.com/office/officeart/2005/8/layout/vList5"/>
    <dgm:cxn modelId="{65D5FE0B-83B9-A34F-ABCA-BADC071E75A5}" type="presParOf" srcId="{CEBE0C13-D44F-FC40-B7E8-6CBA6801E054}" destId="{D8BFF332-C625-5F45-B13E-C2B0ECAC4BA9}" srcOrd="1" destOrd="0" presId="urn:microsoft.com/office/officeart/2005/8/layout/vList5"/>
    <dgm:cxn modelId="{9689211E-11C8-E948-A8C4-284D1A6C451D}" type="presParOf" srcId="{C09E264B-65C3-7745-9757-BE1243F4C216}" destId="{F22BE772-A353-2144-9C41-FA69A599D646}" srcOrd="1" destOrd="0" presId="urn:microsoft.com/office/officeart/2005/8/layout/vList5"/>
    <dgm:cxn modelId="{40470F26-42C5-704B-9FEA-5387917350BE}" type="presParOf" srcId="{C09E264B-65C3-7745-9757-BE1243F4C216}" destId="{D0CDF974-0F04-FA44-A3D1-3F9FD100C881}" srcOrd="2" destOrd="0" presId="urn:microsoft.com/office/officeart/2005/8/layout/vList5"/>
    <dgm:cxn modelId="{C66A6B25-A8B2-FE43-B3D1-A7BF80A8B8DA}" type="presParOf" srcId="{D0CDF974-0F04-FA44-A3D1-3F9FD100C881}" destId="{D736E812-C7D3-5649-BE37-5FF7AE2998EF}" srcOrd="0" destOrd="0" presId="urn:microsoft.com/office/officeart/2005/8/layout/vList5"/>
    <dgm:cxn modelId="{B5E7A708-3F31-D640-BDB1-9187039C77D5}" type="presParOf" srcId="{D0CDF974-0F04-FA44-A3D1-3F9FD100C881}" destId="{0EE0FA79-AFBC-284A-AA89-F4B7AA556B1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86E9D-4CDA-044D-8486-A13B40AEA813}">
      <dsp:nvSpPr>
        <dsp:cNvPr id="0" name=""/>
        <dsp:cNvSpPr/>
      </dsp:nvSpPr>
      <dsp:spPr>
        <a:xfrm>
          <a:off x="0" y="598234"/>
          <a:ext cx="6342020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2211" tIns="458216" rIns="49221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Encryption and decryption are the same operation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Bitwise XOR is very cheap to compute</a:t>
          </a:r>
        </a:p>
      </dsp:txBody>
      <dsp:txXfrm>
        <a:off x="0" y="598234"/>
        <a:ext cx="6342020" cy="1212750"/>
      </dsp:txXfrm>
    </dsp:sp>
    <dsp:sp modelId="{BC18DA40-5AC4-464D-A923-2BAE9A7C8E08}">
      <dsp:nvSpPr>
        <dsp:cNvPr id="0" name=""/>
        <dsp:cNvSpPr/>
      </dsp:nvSpPr>
      <dsp:spPr>
        <a:xfrm>
          <a:off x="317101" y="273514"/>
          <a:ext cx="4439414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99" tIns="0" rIns="16779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Easy to compute</a:t>
          </a:r>
        </a:p>
      </dsp:txBody>
      <dsp:txXfrm>
        <a:off x="348804" y="305217"/>
        <a:ext cx="4376008" cy="586034"/>
      </dsp:txXfrm>
    </dsp:sp>
    <dsp:sp modelId="{B48938E8-8922-B84D-83CA-F9A75ABDF05D}">
      <dsp:nvSpPr>
        <dsp:cNvPr id="0" name=""/>
        <dsp:cNvSpPr/>
      </dsp:nvSpPr>
      <dsp:spPr>
        <a:xfrm>
          <a:off x="0" y="2254504"/>
          <a:ext cx="6342020" cy="27026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1323121"/>
              <a:satOff val="12119"/>
              <a:lumOff val="-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2211" tIns="458216" rIns="49221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Given a ciphertext, all plaintexts are equally likely,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regardless of attacker’s computational resources,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u="sng" kern="1200" dirty="0"/>
            <a:t>if and only if</a:t>
          </a:r>
          <a:r>
            <a:rPr lang="en-US" sz="1800" b="1" kern="1200" dirty="0"/>
            <a:t> the key sequence is truly random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True randomness is expensive to obtain in large quantities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u="sng" kern="1200" dirty="0"/>
            <a:t>if and only if</a:t>
          </a:r>
          <a:r>
            <a:rPr lang="en-US" sz="1800" b="1" kern="1200" dirty="0"/>
            <a:t> each key is as long as the plaintext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But how do the sender and the receiver communicate the key to each other?  Where do they store the key?</a:t>
          </a:r>
        </a:p>
      </dsp:txBody>
      <dsp:txXfrm>
        <a:off x="0" y="2254504"/>
        <a:ext cx="6342020" cy="2702699"/>
      </dsp:txXfrm>
    </dsp:sp>
    <dsp:sp modelId="{69C76A7A-BA16-464E-AC79-B1E9214CDC78}">
      <dsp:nvSpPr>
        <dsp:cNvPr id="0" name=""/>
        <dsp:cNvSpPr/>
      </dsp:nvSpPr>
      <dsp:spPr>
        <a:xfrm>
          <a:off x="317101" y="1929784"/>
          <a:ext cx="4439414" cy="649440"/>
        </a:xfrm>
        <a:prstGeom prst="roundRect">
          <a:avLst/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99" tIns="0" rIns="16779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As secure as theoretically possible</a:t>
          </a:r>
        </a:p>
      </dsp:txBody>
      <dsp:txXfrm>
        <a:off x="348804" y="1961487"/>
        <a:ext cx="4376008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CF6114-D6F0-8246-909E-3076E86B15D1}">
      <dsp:nvSpPr>
        <dsp:cNvPr id="0" name=""/>
        <dsp:cNvSpPr/>
      </dsp:nvSpPr>
      <dsp:spPr>
        <a:xfrm>
          <a:off x="7336" y="-397919"/>
          <a:ext cx="3002563" cy="795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Key used only once</a:t>
          </a:r>
        </a:p>
      </dsp:txBody>
      <dsp:txXfrm>
        <a:off x="7336" y="-397919"/>
        <a:ext cx="3002563" cy="795839"/>
      </dsp:txXfrm>
    </dsp:sp>
    <dsp:sp modelId="{32E9191C-5E06-014E-8939-E68AB66B5A5F}">
      <dsp:nvSpPr>
        <dsp:cNvPr id="0" name=""/>
        <dsp:cNvSpPr/>
      </dsp:nvSpPr>
      <dsp:spPr>
        <a:xfrm>
          <a:off x="7834" y="397919"/>
          <a:ext cx="3001568" cy="33795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No IV needed (can use IV=0)</a:t>
          </a:r>
        </a:p>
      </dsp:txBody>
      <dsp:txXfrm>
        <a:off x="7834" y="397919"/>
        <a:ext cx="3001568" cy="3379537"/>
      </dsp:txXfrm>
    </dsp:sp>
    <dsp:sp modelId="{E2BB2412-A4B0-CE47-9837-9F7CE7B3F401}">
      <dsp:nvSpPr>
        <dsp:cNvPr id="0" name=""/>
        <dsp:cNvSpPr/>
      </dsp:nvSpPr>
      <dsp:spPr>
        <a:xfrm>
          <a:off x="3310306" y="-397919"/>
          <a:ext cx="2806667" cy="795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Key used multiple times</a:t>
          </a:r>
        </a:p>
      </dsp:txBody>
      <dsp:txXfrm>
        <a:off x="3310306" y="-397919"/>
        <a:ext cx="2806667" cy="795839"/>
      </dsp:txXfrm>
    </dsp:sp>
    <dsp:sp modelId="{0982D86C-F61B-FD4D-8CDC-EC1321CE1B2D}">
      <dsp:nvSpPr>
        <dsp:cNvPr id="0" name=""/>
        <dsp:cNvSpPr/>
      </dsp:nvSpPr>
      <dsp:spPr>
        <a:xfrm>
          <a:off x="3288171" y="397919"/>
          <a:ext cx="2850935" cy="33795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Best: fresh, random IV for every message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Can use unique IV (</a:t>
          </a:r>
          <a:r>
            <a:rPr lang="en-US" sz="1800" kern="1200" dirty="0" err="1"/>
            <a:t>eg</a:t>
          </a:r>
          <a:r>
            <a:rPr lang="en-US" sz="1800" kern="1200" dirty="0"/>
            <a:t>, counter), but then the first step in CBC mode </a:t>
          </a:r>
          <a:r>
            <a:rPr lang="en-US" sz="1800" b="1" u="none" kern="1200" dirty="0"/>
            <a:t>must</a:t>
          </a:r>
          <a:r>
            <a:rPr lang="en-US" sz="1800" kern="1200" dirty="0"/>
            <a:t> be IV’ </a:t>
          </a:r>
          <a:r>
            <a:rPr lang="en-US" sz="1800" kern="1200" dirty="0">
              <a:sym typeface="Symbol" panose="05050102010706020507" pitchFamily="18" charset="2"/>
            </a:rPr>
            <a:t></a:t>
          </a:r>
          <a:r>
            <a:rPr lang="en-US" sz="1800" kern="1200" dirty="0"/>
            <a:t> E(k, IV)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Example: Windows BitLocker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May not need to transmit IV with the ciphertext</a:t>
          </a:r>
        </a:p>
      </dsp:txBody>
      <dsp:txXfrm>
        <a:off x="3288171" y="397919"/>
        <a:ext cx="2850935" cy="3379537"/>
      </dsp:txXfrm>
    </dsp:sp>
    <dsp:sp modelId="{BC06EBEA-0EEC-674C-BCD4-8917894E2A41}">
      <dsp:nvSpPr>
        <dsp:cNvPr id="0" name=""/>
        <dsp:cNvSpPr/>
      </dsp:nvSpPr>
      <dsp:spPr>
        <a:xfrm>
          <a:off x="6434300" y="-397919"/>
          <a:ext cx="3599840" cy="795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kern="1200" dirty="0"/>
            <a:t>Key used multiple times, 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kern="1200" dirty="0"/>
            <a:t>unique messages</a:t>
          </a:r>
        </a:p>
      </dsp:txBody>
      <dsp:txXfrm>
        <a:off x="6434300" y="-397919"/>
        <a:ext cx="3599840" cy="795839"/>
      </dsp:txXfrm>
    </dsp:sp>
    <dsp:sp modelId="{4B9C0664-D7BC-8B4E-BDD1-80972CAC27B4}">
      <dsp:nvSpPr>
        <dsp:cNvPr id="0" name=""/>
        <dsp:cNvSpPr/>
      </dsp:nvSpPr>
      <dsp:spPr>
        <a:xfrm>
          <a:off x="6417379" y="397919"/>
          <a:ext cx="3633683" cy="33795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Synthetic IV: IV </a:t>
          </a:r>
          <a:r>
            <a:rPr lang="en-US" sz="1800" kern="1200" dirty="0">
              <a:sym typeface="Symbol" panose="05050102010706020507" pitchFamily="18" charset="2"/>
            </a:rPr>
            <a:t></a:t>
          </a:r>
          <a:r>
            <a:rPr lang="en-US" sz="1800" kern="1200" dirty="0"/>
            <a:t> F(k’, message)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 is a cryptographically secure keyed pseudorandom function</a:t>
          </a:r>
        </a:p>
      </dsp:txBody>
      <dsp:txXfrm>
        <a:off x="6417379" y="397919"/>
        <a:ext cx="3633683" cy="33795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FF332-C625-5F45-B13E-C2B0ECAC4BA9}">
      <dsp:nvSpPr>
        <dsp:cNvPr id="0" name=""/>
        <dsp:cNvSpPr/>
      </dsp:nvSpPr>
      <dsp:spPr>
        <a:xfrm rot="5400000">
          <a:off x="6112781" y="-2309978"/>
          <a:ext cx="1453861" cy="643737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What if attacker learns only some bits of the plaintext? Some function of the bits? Some partial information about the plaintext?</a:t>
          </a:r>
        </a:p>
      </dsp:txBody>
      <dsp:txXfrm rot="-5400000">
        <a:off x="3621024" y="252751"/>
        <a:ext cx="6366404" cy="1311917"/>
      </dsp:txXfrm>
    </dsp:sp>
    <dsp:sp modelId="{E714D4F0-940B-E34C-9CD7-D4300685B321}">
      <dsp:nvSpPr>
        <dsp:cNvPr id="0" name=""/>
        <dsp:cNvSpPr/>
      </dsp:nvSpPr>
      <dsp:spPr>
        <a:xfrm>
          <a:off x="0" y="45"/>
          <a:ext cx="3621024" cy="181732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Hard to recover plaintext from ciphertext?</a:t>
          </a:r>
        </a:p>
      </dsp:txBody>
      <dsp:txXfrm>
        <a:off x="88715" y="88760"/>
        <a:ext cx="3443594" cy="1639897"/>
      </dsp:txXfrm>
    </dsp:sp>
    <dsp:sp modelId="{0EE0FA79-AFBC-284A-AA89-F4B7AA556B1D}">
      <dsp:nvSpPr>
        <dsp:cNvPr id="0" name=""/>
        <dsp:cNvSpPr/>
      </dsp:nvSpPr>
      <dsp:spPr>
        <a:xfrm rot="5400000">
          <a:off x="6112781" y="-401785"/>
          <a:ext cx="1453861" cy="6437376"/>
        </a:xfrm>
        <a:prstGeom prst="round2SameRect">
          <a:avLst/>
        </a:prstGeom>
        <a:solidFill>
          <a:schemeClr val="accent2">
            <a:tint val="40000"/>
            <a:alpha val="90000"/>
            <a:hueOff val="1563978"/>
            <a:satOff val="-29393"/>
            <a:lumOff val="-87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63978"/>
              <a:satOff val="-29393"/>
              <a:lumOff val="-8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What if attacker sees two identical ciphertexts and infers that the corresponding plaintexts are identical?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What if attacker guesses the plaintext – can he verify his guess?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Implication: encryption must be randomized or stateful</a:t>
          </a:r>
        </a:p>
      </dsp:txBody>
      <dsp:txXfrm rot="-5400000">
        <a:off x="3621024" y="2160944"/>
        <a:ext cx="6366404" cy="1311917"/>
      </dsp:txXfrm>
    </dsp:sp>
    <dsp:sp modelId="{D736E812-C7D3-5649-BE37-5FF7AE2998EF}">
      <dsp:nvSpPr>
        <dsp:cNvPr id="0" name=""/>
        <dsp:cNvSpPr/>
      </dsp:nvSpPr>
      <dsp:spPr>
        <a:xfrm>
          <a:off x="0" y="1908239"/>
          <a:ext cx="3621024" cy="1817327"/>
        </a:xfrm>
        <a:prstGeom prst="roundRect">
          <a:avLst/>
        </a:prstGeom>
        <a:solidFill>
          <a:schemeClr val="accent2">
            <a:hueOff val="1121191"/>
            <a:satOff val="-50365"/>
            <a:lumOff val="666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Fixed mapping from plaintexts to ciphertexts?</a:t>
          </a:r>
        </a:p>
      </dsp:txBody>
      <dsp:txXfrm>
        <a:off x="88715" y="1996954"/>
        <a:ext cx="3443594" cy="16398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8:02:13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87 24575,'12'0'0,"-1"0"0,-3 3 0,3-2 0,30 3 0,-17-4 0,27 4 0,-34-3 0,11 3 0,-14 0 0,7-3 0,-9 2 0,1-3 0,-2 0 0,-3 0 0,3 0 0,-2 0 0,2 0 0,-3 0 0,0 0 0,-1 0 0,1 0 0,3 0 0,2 0 0,2 0 0,1 0 0,-4 0 0,3 0 0,-6-3 0,2 2 0,-3-3 0,-1 4 0,1 0 0,0-3 0,0 2 0,3-3 0,-2 4 0,2 0 0,7 0 0,-5 0 0,16 0 0,-6 0 0,7 0 0,0-4 0,0-2 0,0 1 0,0-4 0,-10 8 0,7-4 0,-13 5 0,4 0 0,-3 0 0,-6 0 0,6 0 0,-7 0 0,7 0 0,4 0 0,-2 0 0,11 5 0,-10-4 0,4 3 0,11-4 0,-6 0 0,37 0 0,-38 0 0,36 0 0,-28 0 0,10 0 0,-2 0 0,-12 0 0,0 5 0,13 0 0,-10 5 0,4-4 0,-15-2 0,-6-4 0,-1 0 0,19 0 0,-8 0 0,16 0 0,-1 6 0,-8-4 0,8 4 0,-17-6 0,16 0 0,-2 0 0,17 0 0,1 0 0,-5 0 0,0 0 0,5 0 0,32-5 0,-47 4 0,3-9 0,12 8 0,0-4 0,0 6 0,-18 0 0,13 0 0,-25 0 0,39 0 0,-30 0 0,18 0 0,-11 0 0,-19 0 0,9 0 0,-20 0 0,4 0 0,0 0 0,0 0 0,-1 0 0,1 0 0,13 0 0,-4 0 0,12 4 0,4 3 0,-8-1 0,9 1 0,-19-7 0,6 0 0,6 0 0,-3 0 0,3 0 0,-13 0 0,0 0 0,-4 0 0,4 0 0,-7 0 0,7 0 0,-8 0 0,60 0 0,-49 0 0,49 0 0,-50 0 0,17-7 0,-14 6 0,13-10 0,-23 10 0,11-8 0,-17 4 0,9-4 0,-11 5 0,6-3 0,1 6 0,6-2 0,-8 3 0,7 0 0,-12 3 0,2-2 0,0 2 0,1-3 0,4 0 0,6 0 0,2 0 0,-4 0 0,19 0 0,-16 0 0,18 0 0,0 0 0,4 0 0,-1 5 0,-3-4 0,1 3 0,2-10 0,12 5 0,-12-6 0,9 7 0,-20 0 0,8 0 0,-17 0 0,-2 0 0,-7 0 0,7 0 0,-1 0 0,8 0 0,-2 0 0,-3 0 0,4 0 0,-4 0 0,17 0 0,-14 0 0,24 0 0,-25-4 0,16 3 0,-1-4 0,51-9 0,-24 10 0,-15-4 0,-2 2 0,-7 6 0,9 0 0,-20 0 0,8 4 0,-11-3 0,0 8 0,11-2 0,-8-1 0,20 7 0,-9-12 0,0 5 0,34-6 0,-39 0 0,27 0 0,-36 0 0,12 0 0,-10 0 0,21 0 0,-9 0 0,12 0 0,23 8 0,-6-6 0,20 6 0,-34-8 0,-6-4 0,-23-2 0,-1-4 0,-5 1 0,-2 4 0,7-3 0,-10 8 0,10-4 0,-13 4 0,6 0 0,1 0 0,19 6 0,-10-4 0,10 8 0,-12-8 0,0 2 0,11-4 0,-8 0 0,20 0 0,4 4 0,2-3 0,10 4 0,-13-5 0,-12 0 0,9 0 0,-20 0 0,20 0 0,-20 0 0,8 0 0,-11 0 0,-10 0 0,8 0 0,-8 0 0,10 0 0,-7 0 0,17-6 0,-20 4 0,31-4 0,-24 6 0,8 0 0,-7-5 0,-4 4 0,6-3 0,0 4 0,0 0 0,-7 0 0,-1 0 0,-6-4 0,0 3 0,6-2 0,-5-1 0,5 3 0,0-2 0,-5 3 0,2 0 0,2-5 0,-1 4 0,3-3 0,17 4 0,-2 0 0,18 0 0,11 14 0,-20-10 0,43 10 0,-51-14 0,27 0 0,-36 0 0,0 0 0,-7 0 0,-4 0 0,-5-3 0,-5-1 0,6-1 0,3-3 0,-4 7 0,14-3 0,-8 4 0,17 0 0,-12 0 0,0 0 0,-10-4 0,-6 3 0,-1-6 0,-1 6 0,0-2 0,6 3 0,2 0 0,1 3 0,0-2 0,6 7 0,-5-7 0,11 8 0,-4-8 0,6 3 0,0-4 0,-7 0 0,-1 0 0,0 0 0,2-4 0,-1 3 0,6-4 0,-6 5 0,7 0 0,12 0 0,-10 0 0,17 3 0,3 1 0,4-3 0,36 5 0,-50-6 0,-19 0 0,-1 0 0,-10 0 0,0 0 0,-5 0 0,1 0 0,3 0 0,-2 0 0,2 0 0,-3-3 0,0-2 0,-4-3 0,3 4 0,-3 1 0,4 3 0,0 0 0,3 0 0,-2 0 0,6 0 0,-7 0 0,4 0 0,-4-4 0,-1 3 0,-2-6 0,2 6 0,-3-2 0,4 3 0,-4-4 0,-1 3 0,-3-2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8:39:21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1 24575,'-12'20'0,"2"7"0,-8-3 0,4 0 0,-6 5 0,1-5 0,-3 8 0,3-8 0,2 6 0,4-6 0,3 1 0,5-3 0,1-17 0,4-2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8:39:21.9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24575,'88'42'0,"-4"-3"0,-17-9 0,6 1 0,8 1 0,0-3-1293,-13-11 1,-1-2 1292,10 3 0,-6-3 0,1-8 823,-24-5-823,-29-2 0,-11 3 0,-5-4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8:54:19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 1388 24575,'-9'8'0,"5"-8"0,0 0 0,4-19 0,0 5 0,5-15 0,-4-7 0,8 2 0,-3-34 0,7 7 0,-7-2 0,8-3 0,-12 32 0,10-20 0,-7 26 0,3-13 0,-5 17 0,1 0 0,-3 1 0,6 10 0,-6 1 0,2 1 0,-3 2 0,0-3 0,0 0 0,4-1 0,-3-3 0,2 0 0,2-7 0,-4-1 0,8-7 0,-8 0 0,4 10 0,-1-7 0,4 6 0,-1-9 0,0 10 0,-4-1 0,-2 9 0,6 1 0,-6 0 0,3 4 0,-4 0 0,0 0 0,0 0 0,0-1 0,3-2 0,-2 2 0,3-7 0,-4 4 0,0-5 0,3 5 0,-2 0 0,3 4 0,-4 0 0,0 0 0,0-1 0,0 1 0,0 0 0,0 0 0,0 0 0,3 0 0,-2-4 0,3-1 0,-1-3 0,-2 3 0,6-2 0,-6 2 0,6 1 0,-6-10 0,6 11 0,-6-11 0,3 13 0,-4-2 0,0 13 0,-11 7 0,-1 15 0,-20 9 0,11-7 0,-14 4 0,21-14 0,-8-1 0,9-4 0,0-3 0,-2-3 0,10 2 0,-6-3 0,6 1 0,1 2 0,-3-6 0,2 6 0,0-3 0,2 4 0,-1-3 0,3 2 0,-9-6 0,4 6 0,-6-3 0,4 4 0,0 0 0,-4 0 0,3-3 0,-2-2 0,2 1 0,1-3 0,4 6 0,0-3 0,1 1 0,2 2 0,-3-3 0,0 1 0,0 2 0,-4-3 0,0 4 0,0-3 0,7-5 0,9-9 0,-2 4 0,4-2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8:54:20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24575,'22'22'0,"8"11"0,2-10 0,4 7 0,1 1 0,-15-14 0,1 3 0,-15-13 0,0-6 0,-3 6 0,2-2 0,-3 3 0,1 0 0,2-4 0,-6 3 0,2-2 0,1 3 0,-3 0 0,6 0 0,-6 3 0,9 2 0,-1 10 0,4-5 0,-2 1 0,-3-10 0,-3-13 0,-2 2 0,-3-5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8:54:24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1289 24575,'3'-13'0,"2"-2"0,3 2 0,11-33 0,-4 22 0,8-30 0,-7 36 0,-3-5 0,2 7 0,-6-1 0,6 1 0,3-18 0,0 16 0,0-15 0,-3 24 0,-10-3 0,6 4 0,-6 0 0,3-1 0,0 1 0,-4-3 0,3 2 0,-2-3 0,3 7 0,-4-2 0,3 3 0,-2-8 0,3-1 0,-4 1 0,3 0 0,-2 4 0,-1-4 0,3 3 0,-6-3 0,6 4 0,-3 0 0,4 0 0,-3 0 0,2 3 0,-6-2 0,6-1 0,-3-5 0,1-3 0,2 3 0,-3-2 0,4 2 0,4 1 0,-7-4 0,6 11 0,-6-10 0,-1 10 0,7-10 0,-9 2 0,8 0 0,-5-2 0,3 6 0,0-3 0,0 4 0,0 0 0,0 0 0,0 0 0,0-1 0,-4 1 0,3-3 0,-2 2 0,-1-3 0,0 4 0,-1-4 0,2 3 0,3-6 0,0 2 0,0 0 0,0 1 0,-4 4 0,3 0 0,-2 0 0,3 0 0,0 0 0,0 0 0,0 0 0,-1-1 0,1 1 0,0-3 0,-3 2 0,2-7 0,-3 7 0,1-3 0,2 4 0,-3 4 0,1-3 0,2 2 0,-3-3 0,4 0 0,0 0 0,0 3 0,-3-2 0,2 2 0,-6-3 0,6 0 0,-3 0 0,1 0 0,2 0 0,-6 0 0,6 3 0,-6-2 0,2 2 0,1-3 0,0 0 0,4 0 0,-3 0 0,2-4 0,-6 3 0,2-3 0,-3 4 0,0 0 0,-3 7 0,-5 5 0,-5 9 0,-3 3 0,-7 2 0,-1-4 0,-7 1 0,0-5 0,6-1 0,6 0 0,4-1 0,6-3 0,-13 3 0,8-3 0,-9 7 0,7-3 0,0 3 0,-1-4 0,5 0 0,0-4 0,4 0 0,0-1 0,-1-2 0,5 6 0,-3-6 0,2 3 0,-3-1 0,-4-2 0,7 6 0,-6-6 0,7 6 0,-1-6 0,1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8:54:25.7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24575,'4'17'0,"-3"-2"0,6-3 0,-6-3 0,6 6 0,-3-3 0,1 1 0,7 9 0,-6-8 0,4 5 0,-3-4 0,-2-10 0,-1 10 0,3-10 0,-6 7 0,6-4 0,-6 0 0,6-4 0,-6 3 0,6-2 0,-6 3 0,3 3 0,5 8 0,-7-1 0,7 1 0,-5-7 0,-3-5 0,6 1 0,-6 0 0,6 0 0,-3 0 0,1 0 0,2 0 0,-6 0 0,2 0 0,-3-3 0,0-2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8:58:19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24575,'4'8'0,"0"0"0,-1-4 0,-2 4 0,3-4 0,-4 4 0,3 0 0,-2 0 0,6 4 0,-1 7 0,-2-2 0,5 6 0,-9-7 0,8 0 0,-8 0 0,8 0 0,-8-3 0,4 2 0,0 4 0,2 5 0,3 1 0,21 39 0,-16-37 0,18 31 0,-23-42 0,6 0 0,-6-3 0,3-2 0,-4-3 0,0 4 0,3 0 0,-1 11 0,6-5 0,-6 4 0,5-9 0,-1 8 0,3-6 0,1 7 0,-2-6 0,7 2 0,1 1 0,7 2 0,-7-3 0,17-1 0,-21-1 0,15-4 0,-23 0 0,4-4 0,3 7 0,-4-5 0,13 10 0,-13-10 0,7 7 0,1-3 0,1 5 0,7-3 0,0-1 0,-1-5 0,1 0 0,-7-1 0,-1 0 0,-1 5 0,26 14 0,5 9 0,-6-10 0,2-1 0,31 18 0,-6-10 0,4-3 0,-42-19 0,12 4 0,-25-11 0,-7-1 0,-4-4 0,0 4 0,-4-4 0,4 0 0,0 0 0,4 0 0,-3 0 0,2 0 0,4 0 0,-5 0 0,8 0 0,-10 4 0,5-4 0,-5 8 0,0-8 0,-8 0 0,-4-8 0,-5-11 0,-4 1 0,0-5 0,-3 4 0,3 5 0,-3-5 0,4 10 0,0-3 0,0 1 0,0 2 0,3-3 0,-2 7 0,6-2 0,-6 3 0,6-5 0,-6 1 0,6 0 0,-3-4 0,1 3 0,-2 1 0,1 1 0,-3 6 0,6-6 0,-7 6 0,8-6 0,-4 2 0,0 1 0,3-4 0,-6 4 0,6-4 0,-6 3 0,6-2 0,-2 3 0,-1-5 0,3 1 0,-3 4 0,4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8:58:21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1 24575,'-19'3'0,"5"-2"0,-11 7 0,10-3 0,-7 4 0,9-5 0,-2 7 0,6-6 0,-7 4 0,11-2 0,-6-3 0,6 0 0,1 4 0,-3-8 0,2 8 0,1-4 0,-4 4 0,4-4 0,-4 4 0,0-4 0,-1 4 0,-2-4 0,2 4 0,-3-4 0,0 4 0,3 0 0,-3 0 0,4 0 0,0-4 0,4 4 0,-4-4 0,8 4 0,-8 0 0,4 0 0,-4-4 0,3 3 0,2-6 0,3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9:00:55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1156 24575,'13'-18'0,"-5"0"0,-5 13 0,1-6 0,8-6 0,-2-6 0,21-11 0,-5-5 0,19-16 0,-14 13 0,7 4 0,1-1 0,3-4 0,28-15 0,-40 29 0,-7 15 0,-11-2 0,3 7 0,-2-6 0,0 2 0,-2-3 0,-3 3 0,0-2 0,4 2 0,-3-3 0,6 0 0,-6 0 0,6-1 0,-3 1 0,5 0 0,-5 3 0,5-9 0,-7 8 0,7-9 0,-5 7 0,4 0 0,-3 3 0,-1-2 0,-4 6 0,0-3 0,0 7 0,0-2 0,-4 3 0,3-1 0,-6-2 0,6 2 0,1-6 0,1 5 0,3-8 0,-1 8 0,-2-9 0,6 2 0,-2-3 0,-1 3 0,0 2 0,-4 6 0,0-2 0,0 2 0,-4-3 0,4 4 0,-8-3 0,8 2 0,-8-3 0,7 3 0,-6-5 0,6 4 0,-2-9 0,7 2 0,-4 0 0,4-2 0,-4 6 0,0-3 0,0 4 0,0 0 0,0 4 0,-4-4 0,-4 11 0,-8 1 0,-4 5 0,-5-1 0,1 3 0,-20 0 0,8-2 0,-29 7 0,24-10 0,-22 8 0,9-8 0,-11 7 0,11-7 0,10 5 0,13-6 0,7 2 0,0-2 0,3 3 0,1-4 0,8 3 0,-3-6 0,6 6 0,-3-9 0,11-3 0,6-4 0,0-3 0,12 8 0,-18 0 0,7 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9:00:56.3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24575,'4'12'0,"-3"3"0,6-6 0,-3 6 0,1-2 0,2 3 0,-6-3 0,6 2 0,-3-6 0,1 2 0,2-3 0,-3 0 0,1 0 0,2 0 0,-6 0 0,6-3 0,-6 2 0,6-6 0,-6 6 0,2-3 0,-3 8 0,0-3 0,0 2 0,0-3 0,0 4 0,0-3 0,0 2 0,4-6 0,-3-5 0,2-5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8:02:16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24575,'0'20'0,"0"-4"0,0 3 0,5 10 0,0-3 0,1 10 0,1-12 0,-1 4 0,-2-14 0,5 13 0,-4-13 0,9 15 0,-4-6 0,7 1 0,-2 4 0,-2-14 0,5 13 0,30 22 0,1-3 0,19 21 0,2-19 0,-6-3 0,18-3 0,-8-9 0,3-2-819,-28-11 0,1-1 819,26 6 0,-1-1 0,7-1 0,0-6 0,-12-2 0,9 1 0,-9-1 0,0 0 0,9 1 0,2-8 0,4 7 0,-4-14 0,-31 7 0,-10-8 0,-23 0 0,1-4 1638,-6 3-1638,-5-2 0,1 3 0,4 3 0,-4-2 0,3 3 0,1-1 0,6-2 0,0 2 0,10-3 0,-14 0 0,13 0 0,-13 0 0,8 0 0,-7 0 0,-6-3 0,2 2 0,-11-6 0,4 2 0,-4-2 0,0-1 0,-7-4 0,-9 0 0,-2-4 0,-4 4 0,0-1 0,-2 4 0,4 4 0,-2-3 0,14 7 0,0-6 0,1 6 0,2-6 0,-3 6 0,-3-10 0,-8 5 0,5-5 0,-13 1 0,13 5 0,-5-3 0,4 7 0,7-6 0,-4 6 0,4-2 0,4 6 0,4 2 0,1-1 0,2-1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9:03:10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2163 0 24575,'-3'16'0,"-2"-3"0,-7 2 0,3-6 0,-10 10 0,9-6 0,-9 7 0,10-8 0,-2 0 0,-8 1 0,9 0 0,-9 2 0,8 0 0,-2-2 0,-3 3 0,3 0 0,1-4 0,4 0 0,-3 0 0,1 0 0,-5 1 0,6 2 0,-6-3 0,0 11 0,-4 1 0,4-3 0,-4 7 0,4-7 0,-16 15 0,14-11 0,-11 3 0,18-5 0,-5-5 0,-11 16 0,5-8 0,-10 10 0,-3 7 0,15-9 0,-13 3 0,21-8 0,-16 1 0,8 2 0,-15 16 0,3-9 0,4 5 0,-14-2 0,24-17 0,-23 15 0,23-14 0,-12 4 0,9-1 0,3-11 0,-3 11 0,1-5 0,-15 19 0,10-9 0,-6 9 0,-3 4 0,1 4 0,-19 16 0,1 1-455,-1-1 455,-6 0 0,4 0 0,-5 0 0,11-11 0,11-7 0,-5-8 0,18-9 0,-2-2 0,-4 5 0,16-10 455,-15 5-455,18-7 0,-7-1 0,-3-2 0,4 3 0,-12-3 0,17-3 0,-7-3 0,10-2 0,-1-4 0,1 3 0,0-5 0,0 8 0,-4-5 0,3 0 0,-6 5 0,6-5 0,-7 7 0,4 0 0,-1 1 0,1-5 0,4 0 0,0-4 0,0 0 0,0 0 0,0 0 0,3 0 0,-2 0 0,3 3 0,-5-5 0,1 8 0,0-9 0,4 7 0,-4-8 0,4 3 0,-4-2 0,3 3 0,-2 0 0,6 3 0,-6-2 0,2 6 0,-3-6 0,-4 6 0,3-6 0,-2 7 0,3-7 0,-1-1 0,5-8 0,5-15 0,0 1 0,4-9 0,-5 7 0,0-1 0,0-19 0,0 8 0,0-6 0,-5 5 0,4 8 0,-4-9 0,5-1 0,0 6 0,0 3 0,0 9 0,0 1 0,0 4 0,0-4 0,0 3 0,0-2 0,0 2 0,0 1 0,0 0 0,0 0 0,0 0 0,4 0 0,-3 0 0,2-4 0,-3 3 0,0-3 0,0 4 0,0 0 0,0 3 0,0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9:03:11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24575,'47'0'0,"2"0"0,32 0 0,-6 0 0,21 0 0,-40-3 0,-2-1 0,24-5 0,5 0 0,-47 3 0,-7 6 0,-15 0 0,4 0 0,-10 0 0,-3 0 0,-2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9:22:15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2881 1686 24575,'-39'-13'0,"-39"-17"0,9 8 0,20 4 0,-3-2-2421,-1 2 1,-2 0 2420,-18-11 0,0 0 0,19 9 0,-3-1 0,-13-5 0,-7-3 0,9 2 0,16 3 0,2 0 0,-14-2 0,-7-2 0,2-1 0,-10-10 0,1-3 0,16 7 0,-1-2 0,0 0 0,2 4 0,-1 1 0,3-3 0,4-6 0,2-2 0,1 3 0,-15-8 0,1 1 0,-1-4 0,3 0 35,15 9 1,2 1-36,-7-3 0,5 2 1077,1-6-1077,-17-16 0,44 38 0,-8-4 2423,15 7-2423,2 7 1270,4 3-1270,0 2 0,-1 3 0,5-1 0,-3 5 0,6-3 0,-6 6 0,2-6 0,1-2 0,-4 4 0,7-9 0,-6 8 0,3-6 0,-4 1 0,-4-2 0,3 0 0,-3-2 0,4 6 0,0-3 0,3 4 0,-2 0 0,6 0 0,-2 0 0,-1-4 0,3 3 0,-6 1 0,6 1 0,-6 13 0,1 6 0,-2 5 0,-1 6 0,-5 0 0,4-6 0,-9 12 0,7 8 0,-5 8 0,1 24 0,-9 15 0,7-9 0,0-6 0,8-33 0,6-13 0,-1-11 0,-2 0 0,6-15 0,-2-2 0,3-4 0,0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9:22:17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 24575,'3'-9'0,"5"2"0,30 7 0,3 0 0,5 0 0,3 8 0,3 2-1249,34 4 1249,-7 0 0,3 1 0,-23-5 0,-1-1 0,9-4 0,-3 1 0,11 7 0,6-5 0,-45 0 0,-6-1 0,-22-7 0,0 0 0,-4-4 0,0 3 0,-4-3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9:30:38.7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50 24575,'24'0'0,"0"0"0,-8 0 0,0 0 0,0 0 0,0 0 0,0 0 0,0 0 0,0 0 0,-3 0 0,2 0 0,-6 0 0,6 0 0,-2 0 0,3 0 0,0 0 0,0 0 0,0 0 0,0 0 0,1 0 0,-5 0 0,0 0 0,-1 0 0,2 0 0,3 0 0,-4 0 0,0 0 0,0 0 0,-4 0 0,8 0 0,-7 0 0,6 0 0,4 0 0,-1 0 0,1-4 0,2 3 0,-7-6 0,9 2 0,-11 1 0,4 0 0,-7 4 0,2 0 0,-3 0 0,4 4 0,-3-3 0,6 2 0,-6-3 0,2 0 0,1 0 0,1 4 0,-1-3 0,3 2 0,-2 1 0,-1-3 0,10 2 0,-1-3 0,9 0 0,-9 0 0,1 0 0,-10 0 0,4 0 0,-3 0 0,-2 0 0,-3 0 0,0-3 0,0 2 0,-3-7 0,2 8 0,-3-4 0,4 0 0,4 3 0,-3-2 0,2 3 0,-3 0 0,0 0 0,4 0 0,7 0 0,-5 0 0,4 0 0,-10 0 0,0 0 0,0 0 0,0 0 0,0 0 0,4 3 0,-3-2 0,6 3 0,-2-4 0,3 0 0,-4 0 0,0 0 0,-8-4 0,3 3 0,-6-6 0,3 3 0,-4-5 0,0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00:35:15.636"/>
    </inkml:context>
    <inkml:brush xml:id="br0">
      <inkml:brushProperty name="width" value="0.1" units="cm"/>
      <inkml:brushProperty name="height" value="0.1" units="cm"/>
      <inkml:brushProperty name="color" value="#941100"/>
    </inkml:brush>
  </inkml:definitions>
  <inkml:trace contextRef="#ctx0" brushRef="#br0">1 313 24575,'11'0'0,"0"0"0,0 0 0,0 0 0,5 0 0,1 0 0,25 0 0,-6 0 0,16 6 0,-9-4 0,-10 4 0,8-6 0,-22 0 0,20 0 0,-19 0 0,11 0 0,-9 0 0,-4 0 0,-2 0 0,0 0 0,1 0 0,1 0 0,3-5 0,-9 4 0,4-9 0,-5 8 0,-5-8 0,4 9 0,-4-4 0,5 5 0,0 0 0,0 0 0,0 0 0,6 0 0,-5 0 0,9 0 0,-4 0 0,6 0 0,-1 0 0,-5 0 0,-1-5 0,-5 4 0,0-4 0,1 5 0,-1 0 0,0 5 0,0-4 0,0 4 0,-5-10 0,-1-1 0,-10-6 0,-1-4 0,-6 4 0,1-10 0,0 10 0,0-4 0,4 4 0,-3 1 0,4 0 0,-5-1 0,0 1 0,4 0 0,-3 0 0,4 4 0,0-3 0,-9 4 0,7-10 0,-8 3 0,5-3 0,-1 5 0,6 0 0,-4 4 0,4 2 0,0 0 0,1 4 0,5-4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00:35:17.078"/>
    </inkml:context>
    <inkml:brush xml:id="br0">
      <inkml:brushProperty name="width" value="0.1" units="cm"/>
      <inkml:brushProperty name="height" value="0.1" units="cm"/>
      <inkml:brushProperty name="color" value="#941100"/>
    </inkml:brush>
  </inkml:definitions>
  <inkml:trace contextRef="#ctx0" brushRef="#br0">305 0 24575,'-5'11'0,"-2"-4"0,-4 2 0,0 3 0,-5 0 0,3 9 0,-3-9 0,9 4 0,-3-5 0,4 1 0,-5-1 0,5 0 0,-4 0 0,3 0 0,1 0 0,-4 0 0,9 0 0,-9-5 0,9 4 0,-9-9 0,8 9 0,-8-9 0,4 9 0,0-4 0,-4 5 0,4 0 0,-6 0 0,1 1 0,0-6 0,0 4 0,-1-9 0,6 9 0,-4-4 0,4 0 0,0 4 0,1-14 0,5 3 0,0-6 0,0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00:38:14.843"/>
    </inkml:context>
    <inkml:brush xml:id="br0">
      <inkml:brushProperty name="width" value="0.1" units="cm"/>
      <inkml:brushProperty name="height" value="0.1" units="cm"/>
      <inkml:brushProperty name="color" value="#941100"/>
    </inkml:brush>
  </inkml:definitions>
  <inkml:trace contextRef="#ctx0" brushRef="#br0">461 1 24575,'0'12'0,"0"-1"0,-5 1 0,3 0 0,-3 0 0,0 5 0,3 1 0,-8 0 0,8-1 0,-8 0 0,3-3 0,0 3 0,-3 0 0,8-4 0,-8 4 0,3 0 0,-5-4 0,6 9 0,-5-9 0,3 19 0,-4-21 0,4 19 0,-3-22 0,10 9 0,-10-5 0,10-1 0,-5 1 0,1-5 0,4 3 0,-5-3 0,1-1 0,4 5 0,-10-5 0,10 6 0,-10 0 0,10-1 0,-10 1 0,5 0 0,-1 0 0,-4 5 0,5-4 0,-1 4 0,-4-5 0,5-1 0,-1 1 0,-3 0 0,3 0 0,0-1 0,-3 1 0,3-5 0,0 3 0,2-3 0,0-1 0,3-6 0,-3-7 0,5-10 0,-5-1 0,-9-27 0,-4 22 0,3-29 0,4 36 0,6-11 0,4 15 0,-10 0 0,10 0 0,-5 0 0,1-5 0,4 4 0,-5-4 0,1 10 0,4-4 0,-5 15 0,6 3 0,0 0 0,0 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00:38:16.075"/>
    </inkml:context>
    <inkml:brush xml:id="br0">
      <inkml:brushProperty name="width" value="0.1" units="cm"/>
      <inkml:brushProperty name="height" value="0.1" units="cm"/>
      <inkml:brushProperty name="color" value="#941100"/>
    </inkml:brush>
  </inkml:definitions>
  <inkml:trace contextRef="#ctx0" brushRef="#br0">0 144 24575,'0'-12'0,"5"5"0,-3-3 0,8 8 0,-3-8 0,4 8 0,1-8 0,0 8 0,5-8 0,1 8 0,1-8 0,3 3 0,-3 1 0,-1 0 0,-1 6 0,-5 0 0,-1 0 0,1-5 0,0 4 0,0-5 0,-6 1 0,5 4 0,-5-5 0,6 6 0,0-5 0,-1 4 0,1-5 0,0 6 0,0 0 0,-6-5 0,5 4 0,-10-5 0,4 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21:45:0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1065 158 24575,'-12'0'0,"3"0"0,-6 0 0,-5 0 0,5 0 0,-7 0 0,3-5 0,1 4 0,-12-4 0,13 5 0,-13 0 0,12 0 0,-11 0 0,11 0 0,-11 0 0,5 0 0,-1-3 0,3 2 0,5-3 0,-5 4 0,4 0 0,-1 0 0,3 0 0,7 4 0,-3 0 0,1 1 0,2 2 0,-7-6 0,7 6 0,-3-7 0,4 4 0,0-4 0,-4 0 0,0 0 0,-4 0 0,-7 0 0,-2 0 0,-5 0 0,-1 0 0,0 0 0,0 0 0,0 0 0,0 0 0,7 0 0,1 0 0,7 0 0,0 0 0,-1 0 0,5 0 0,0 0 0,-3 0 0,5 0 0,-9 0 0,10-4 0,-7 4 0,7-4 0,-3 4 0,4 0 0,0 0 0,4-4 0,0 0 0,8-8 0,0 3 0,4-6 0,4 2 0,-4 0 0,4-2 0,-4 2 0,4 1 0,-3 0 0,-1 4 0,-1 0 0,-3 3 0,1-2 0,2 6 0,-3-3 0,1 1 0,2 2 0,-3-3 0,1 4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8:02:17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429 0 24575,'-5'8'0,"-2"-3"0,-41 22 0,12-13 0,-30 20 0,35-20 0,2 5 0,6-5 0,2 1 0,-11 13 0,20-16 0,-15 14 0,15-14 0,0 0 0,0-4 0,4-1 0,0-6 0,0 6 0,1-3 0,-1 0 0,3 3 0,-2-6 0,6 3 0,-2-4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21:45:04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24575,'8'3'0,"0"2"0,0 6 0,4-2 0,-3 6 0,9-2 0,-4 3 0,-2-4 0,3 0 0,-10 0 0,7-4 0,-5 4 0,1-4 0,-3 0 0,2-4 0,-6 4 0,6-8 0,-6 8 0,6-8 0,-3 8 0,1-4 0,2 4 0,-3-4 0,1 4 0,2-8 0,-3 8 0,4-4 0,0 0 0,0 4 0,0-4 0,0 0 0,0 3 0,-3-2 0,-2-4 0,-3 1 0,0-5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21:45:06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1382 9 24575,'-3'-5'0,"-9"2"0,-2 6 0,-6 2 0,8 3 0,0-4 0,0 3 0,0-2 0,-11-1 0,5 3 0,-11-6 0,11 6 0,-5-6 0,7 6 0,-7-6 0,-1 7 0,-19-7 0,9 4 0,-2-5 0,7 4 0,-7-2 0,2 7 0,-21-8 0,21 8 0,-2-4 0,7 4 0,5 1 0,-1-1 0,2 0 0,7-1 0,0-4 0,3 3 0,-2-2 0,6 3 0,-6-4 0,-2 3 0,4-2 0,-6-1 0,6 3 0,-3-2 0,0-1 0,-1 0 0,1-1 0,-20 3 0,8-2 0,-10 1 0,8-5 0,6 5 0,-7 0 0,7 4 0,1-3 0,7 1 0,0-6 0,3 6 0,1-6 0,4 2 0,-4 1 0,0-3 0,-5 6 0,1-6 0,0 2 0,0 1 0,3-3 0,-2 2 0,6 1 0,-7-3 0,11 6 0,-6-6 0,10-5 0,-3-1 0,8-11 0,-3 4 0,6-5 0,-3 5 0,1-4 0,6-3 0,-6 4 0,3-7 0,-1 16 0,-3-5 0,1 7 0,2-4 0,-3-1 0,1 1 0,2 4 0,-3-3 0,4 6 0,0-7 0,-3 8 0,-2-4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21:45:07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24575,'8'0'0,"18"9"0,-4 2 0,16 5 0,-17-2 0,0-5 0,-1 3 0,-9-4 0,7 4 0,-14-4 0,4 0 0,0 0 0,-4 0 0,4-4 0,-8 3 0,8-6 0,-4 10 0,0-6 0,4 3 0,-8 0 0,8-8 0,-8 8 0,7-4 0,-2 4 0,3 0 0,-4 0 0,3 0 0,-6 0 0,6 0 0,-6 0 0,3-4 0,-4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21:44:5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1085 134 24575,'-12'5'0,"-4"2"0,-2-3 0,2 1 0,1 2 0,6-6 0,-7 2 0,4-3 0,-1 0 0,1 0 0,4 4 0,0-3 0,0 2 0,0-3 0,0 4 0,-4-3 0,3 2 0,-6 1 0,-5-3 0,2 2 0,-4-3 0,9 0 0,1 0 0,4 0 0,0 0 0,-4 0 0,3 4 0,-2-3 0,2 2 0,-2-3 0,-2 0 0,-10 0 0,5 0 0,-11-4 0,-2 3 0,-2-4 0,1 5 0,3 0 0,15 3 0,-15-2 0,15 3 0,-5-1 0,4-2 0,6 3 0,-3-4 0,4 0 0,0 3 0,-4-2 0,-1 3 0,-3-4 0,-4 0 0,3 0 0,-3 0 0,4 0 0,3 0 0,-2 0 0,6 0 0,-3 0 0,4 0 0,0 0 0,0 0 0,-1 0 0,-2 0 0,-2 0 0,-3 0 0,3 0 0,-9 0 0,8 0 0,-5 3 0,7-2 0,4 3 0,4-1 0,-4-2 0,4 3 0,-4-4 0,0 0 0,-1 0 0,1 0 0,4-4 0,0 0 0,8-8 0,-3 3 0,6-3 0,-3 1 0,4-2 0,0 0 0,-3 1 0,2 4 0,-6 0 0,6 4 0,-6-4 0,6 4 0,-6-4 0,6 0 0,-6 0 0,6 3 0,-6-2 0,6 6 0,-6-6 0,6 2 0,-6-3 0,6 0 0,-3 0 0,4 0 0,0 0 0,-4-1 0,0 5 0,-4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21:44:5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24575,'12'3'0,"13"15"0,-13-4 0,13 8 0,-13-7 0,1-6 0,2 6 0,-6-6 0,3 3 0,-4-1 0,0-2 0,-4 3 0,3-4 0,-2-4 0,-1 3 0,3-2 0,-6 3 0,10 0 0,-6 4 0,3 0 0,-1 1 0,-2-2 0,-4-6 0,1-5 0,-5-5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21:45:3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1 445 24575,'8'0'0,"0"0"0,0 7 0,7 2 0,-5 7 0,5-4 0,-7 0 0,4-4 0,-4 4 0,4-3 0,-4 2 0,4 1 0,-3-3 0,6 6 0,-6-3 0,6 1 0,4 4 0,-1-8 0,11 11 0,7-2 0,9 7 0,1 0 0,8-3 0,-27-12 0,26 3 0,-14-5 0,18 6 0,-11-6 0,8 5 0,-20-7 0,2 2 0,7 5 0,-22-7 0,34 10 0,-16-4 0,18-4 0,0 5 0,1-5 0,-1 0 0,12 5 0,-20-6 0,42 8 0,-51-5 0,22-2 0,-21 3 0,-14-10 0,15 10 0,13-2 0,29 6-409,6-6 409,6 7 0,-39-15 0,-15 6 0,-11-3 0,12-3 0,16 10 0,13-2 0,2-1 0,7 7 0,-32-13 0,29 13 0,-30-7 0,21 7 0,-11 0 0,11 0 0,-21-7 0,42 16 0,-27-5 0,33 9 0,-12-4 409,12 1-409,-34-12 0,0 0 0,31 14-957,-27-14 1,-2-2 956,11-3 0,21 8 0,-24-14 0,20 5 0,-16-7 0,-23 0 0,1 0-104,33 0 104,-3 0 0,-15 0 0,-24 0 0,-9 0 0,31 0 0,-22 0 1902,38 0-1902,-44 0 0,14 0 0,-14 0 0,42-8 0,-6-2 115,20 0-115,-34-2 0,17 4 0,-30-5 0,3 0 0,2-1 0,-12 4 0,40-5 0,-16 8 0,4-1 0,-26 8 0,-1 0 0,4 0 0,-1 0 0,-9 0 0,-7-5 0,7 4 0,10-3 0,23-4 0,-15 7 0,0 0 0,15-6 0,-11 2 0,-2 2 0,-8 1 0,21-12 0,1 13 0,-10-6 0,9 7 0,0 0 0,-9 0 0,21-7 0,15-4-469,-45 3 0,0-2 469,4 1 0,1 0 0,3-1 0,1 1 0,-3 4 0,0 1 0,-1-4 0,1-1 0,10 4 0,-2 0 0,25-5 0,-26 1 0,3 1 0,-9 6 0,-2 1 0,-6-3 0,1 0 0,9 3 0,-3 2 0,18-1 0,-22 0 0,1 0 0,45 0 0,0-8 0,-4-1-289,-23 0 289,9 1 0,-9 1 0,-1-2 0,3-1 0,-18 5 0,-1-1 0,20-6 0,-2 0 0,22 3 0,1-9 0,-21 8 0,-18-2 0,3-1 0,-9 6 0,-1 1 0,1-4 0,0 0 0,3 1 0,-3 2 0,9 5 0,9-12 924,1 5-924,-10-6 303,23-11-303,-34 10 0,7-7 0,-25 13 0,23-3 0,-6 0 0,22-9 0,-25 12 0,21-25 0,-17 17 0,-4-7 0,2-1 0,28 0 0,-9-4 0,22 13 0,-41 3 0,22-2 0,-24-3 0,-14 7 0,-1-2 0,13-5 0,-9 7 0,20-9 0,-9 9 0,1-1 0,-4 5 0,-11-1 0,-7 4 0,-1 0 0,13-8 0,4 4 0,1-5 0,0 2 0,-17 3 0,7-2 0,-11 2 0,2 0 0,-10-3 0,1 3 0,-2-6 0,-3 6 0,0-3 0,4 0 0,-7 3 0,6-2 0,-6 6 0,3-2 0,0 2 0,0-3 0,0 4 0,0-4 0,0 7 0,0-6 0,3 3 0,-2-4 0,3-1 0,-8 1 0,3 4 0,-6-3 0,6 6 0,-2-3 0,3 4 0,0 0 0,0 0 0,0 0 0,-4-4 0,-4 4 0,-15-4 0,-29 4 0,-5 0 0,-20-6-6784,-12 4 6784,6-12 0,-21 5 0,36-1 0,5 3 0,24 7 0,10 0 0,7 3 0,14-2 6784,8 6-6784,1-6 0,-1 3 0,-5-4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21:4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24575,'0'11'0,"7"-2"0,-5 6 0,12-2 0,-8 3 0,5 0 0,-3 0 0,1 7 0,-1-5 0,-2 1 0,1-4 0,-3-3 0,5 11 0,0-5 0,-4 4 0,2-9 0,-2-2 0,-1-3 0,3 0 0,-6 0 0,3 0 0,-1 4 0,2 1 0,-1-1 0,0 0 0,-1-4 0,-2 0 0,3 0 0,-1 3 0,2 2 0,-1-1 0,0 0 0,-4-4 0,0-4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3:25:48.4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383 450 24575,'-26'-15'0,"3"1"0,8 4 0,0 0 0,-5-5 0,0 0 0,-2-13 0,2 6 0,2-1 0,3 9 0,5 4 0,5 0 0,-4 0 0,4 4 0,-1-2 0,2 2 0,4-4 0,0 0 0,0 0 0,0 0 0,0 1 0,0-1 0,0 0 0,0 0 0,0 0 0,0 0 0,0 0 0,0-4 0,0 3 0,0-4 0,0 5 0,0 0 0,0 1 0,0-1 0,0 0 0,0 0 0,0 0 0,0 0 0,-5 4 0,0 6 0,-5 6 0,0 4 0,0-1 0,-4 1 0,3 0 0,-8 0 0,8-1 0,-3 1 0,8 0 0,-3 0 0,8-1 0,-8-3 0,8 2 0,-8-2 0,8 4 0,-3-9 0,8-7 0,-3-5 0,4 1 0,-5 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3:25:49.8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24575,'15'0'0,"-1"0"0,-4 4 0,-1-3 0,1 4 0,0-5 0,-5 4 0,4-3 0,-8 8 0,8-8 0,-4 8 0,5-4 0,0 0 0,-5 4 0,4-8 0,-4 3 0,1 1 0,-2-4 0,-4 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3:28:16.5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24575,'24'14'0,"-4"-7"0,0 16 0,-1-12 0,-9 3 0,9-4 0,-8 0 0,7-1 0,-11 1 0,6-5 0,-8 4 0,5-3 0,0 3 0,4 5 0,-3 2 0,15 6 0,-8-6 0,5 5 0,-5-10 0,-7 3 0,4-9 0,-10 4 0,4-8 0,-8 8 0,7-8 0,-2 7 0,4-2 0,-1 8 0,1 1 0,4 0 0,1 4 0,5-4 0,-5 0 0,-5 0 0,3-6 0,-6 1 0,7 4 0,-4-3 0,0 8 0,-1-8 0,1 7 0,-5-7 0,4 3 0,-3-4 0,-1 0 0,4-1 0,-4-3 0,0 3 0,0-4 0,-1 5 0,-3-1 0,8 6 0,-4 0 0,5 0 0,-5 4 0,4-8 0,-3-2 0,-1 0 0,-1-3 0,-4 3 0,5 1 0,-4 0 0,7-5 0,-7 4 0,8-8 0,-8 8 0,8-4 0,-8 5 0,8-5 0,-8 4 0,7-8 0,-2 3 0,-1 1 0,4-4 0,-8 7 0,3-2 0,1-1 0,-4 4 0,3-4 0,-13-4 0,-2-2 0,-17-4 0,7-4 0,-15 8 0,14-8 0,-14 8 0,15-8 0,-3 8 0,10-4 0,8 5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8:15:22.3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1339 537 24575,'-47'0'0,"-22"-6"0,33 4 0,-31-11 0,34 12 0,-8-5 0,17 2 0,-27 3 0,10-2 0,-15-2 0,3 4 0,26-7 0,-13 7 0,16-7 0,-6 3 0,7-1 0,-6-3 0,5 4 0,-6-5 0,0-1 0,0-3 0,-11 1 0,8-2 0,-9 3 0,12 2 0,0 0 0,7 1 0,0 0 0,11 1 0,1 0 0,3 0 0,0 0 0,0 1 0,4-5 0,-3 3 0,2-6 0,-3 3 0,0-4 0,-3 0 0,2 1 0,-3-8 0,0 6 0,2-5 0,-1 10 0,7 0 0,0 4 0,0 0 0,0 4 0,0-3 0,0 3 0,4-4 0,-3 0 0,2 0 0,-3 0 0,4 0 0,-3 0 0,2 0 0,-3 0 0,1 0 0,2 0 0,-3 1 0,1 6 0,2 5 0,-6 5 0,6 2 0,-6 4 0,3-9 0,-1 8 0,-2-10 0,3 7 0,-4 1 0,4 4 0,-3-4 0,2 3 0,1-6 0,-3 2 0,6-3 0,-6 0 0,2-1 0,-2 1 0,2 0 0,-2 0 0,6-1 0,-6 1 0,3 0 0,3-7 0,6-19 0,4 2 0,0-19-6784,-2 17 6784,2-10 0,-3 14 0,3 0 0,-9 10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3:28:18.1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0 198 24575,'5'-15'0,"-4"1"0,3 4 0,0 4 0,-2-3 0,2 4 0,0-1 0,-3-2 0,8 7 0,-8-8 0,8 3 0,-8-4 0,7 0 0,-6 0 0,2 1 0,0-1 0,-3 0 0,4 0 0,-1 4 0,1-3 0,5 8 0,-4-8 0,2 8 0,-7-7 0,4 6 0,-5-2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21:59:4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1227 24575,'0'-8'0,"3"4"0,-2-3 0,6 6 0,-6-7 0,6 4 0,-2-8 0,6 0 0,17-27 0,-6 10 0,25-34 0,-10 4-591,-5 6 1,1-6 590,-4 2 0,-1-3 0,6-9 0,0 1 0,-7 15 0,0 3 0,-1 5 0,1 3 0,23-33 0,0 6 0,-9-1 0,-3 8 0,-9 5 0,-6 18 0,-5 8 0,-6 22 0,-4 6 0,-4-1 1181,0 0-1181,-4 3 0,-4 5 0,0 1 0,-1 10 0,-2-13 0,-1 12 0,-1-9 0,-3 7 0,4-4 0,-10 1 0,3-1 0,-7 1 0,5-1 0,-5 1 0,4-1 0,-5 5 0,7-8 0,7 6 0,-2-7 0,10 4 0,-6-3 0,2-2 0,-7-3 0,0 4 0,-4 0 0,3 1 0,1 2 0,4-6 0,4 6 0,-4-6 0,0 6 0,-11-6 0,5 6 0,-8-6 0,13 6 0,-3-7 0,8 4 0,0-4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21:59:5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23372,'4'3'0,"7"2"592,-6 6-592,7-2 202,-4-1-202,-4-1 101,3-6-101,-2 6 308,-1 2-308,3-1 0,-2 4 0,-1-4 0,3 0 0,-2 0 0,-1 0 0,0 0 0,-1-4 0,2 7 0,-1-2 0,3 7 0,-2 0 0,-1 0 0,3-3 0,-2 2 0,-1-6 0,3 3 0,-6-4 0,6 3 0,-6-2 0,6 3 0,-6-4 0,3-4 0,-4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21:59:17.29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0 107 24575,'18'-17'0,"0"6"0,-14 7 0,4 4 0,7 0 0,-9-4 0,8 3 0,-6-2 0,1 3 0,7 0 0,-4 0 0,1 0 0,-5-4 0,2 3 0,-4-2 0,9 3 0,-6 0 0,6 0 0,4 0 0,5 0 0,7 0 0,-7 3 0,5-2 0,-5 3 0,7-4 0,12 6 0,-16-4 0,14 4 0,-23-6 0,11 0 0,-12 0 0,6 4 0,-7-4 0,0 8 0,0-8 0,7 8 0,13 0 0,-9-2 0,14 0 0,-3-1 0,-4-4 0,11 4 0,-21-5 0,-5 0 0,-4 0 0,-6 0 0,6 0 0,-6 0 0,6 0 0,-9-4 0,4 3 0,-2-2 0,5-1 0,-1-1 0,0 1 0,-4 0 0,0 4 0,3 0 0,2 0 0,-1 0 0,4 0 0,14 0 0,-9 0 0,14 0 0,-13-4 0,2 3 0,7-4 0,-7 1 0,-1 3 0,-10-6 0,-2 6 0,1-2 0,-3 3 0,2 0 0,-3 0 0,0 0 0,4 3 0,-3-2 0,12 3 0,-6-1 0,14 3 0,20 3 0,-12-3 0,32 4 0,-24-8 0,1 4 0,-4-6 0,-11 0 0,-11 0 0,2 0 0,-13 0 0,3 0 0,-4 0 0,7 0 0,5 0 0,1 0 0,8 0 0,-5-4 0,1 3 0,4-9 0,-5 9 0,-3-3 0,7-1 0,-14 4 0,8-4 0,-9 5 0,-1 0 0,-4 0 0,3 0 0,-2 0 0,6-3 0,-2 2 0,3-3 0,0 4 0,7 5 0,-6-4 0,13 8 0,-13-8 0,24 10 0,10-2 0,1-5 0,4 0 0,37 11 0,-13-10 0,-3-1 0,-8 6 0,23-3 0,-61-7 0,-7 0 0,-2 4 0,-5-4 0,-1 8 0,0-8 0,-4 4 0,4 0 0,3-4 0,5 4 0,7-4 0,-1 0 0,1 0 0,13 0 0,-16 0 0,8-4 0,-20 3 0,-3-2 0,2 3 0,-6-4 0,6 3 0,-6-2 0,6 3 0,-2-4 0,3 3 0,7-2 0,-5 3 0,6 0 0,-12 0 0,3 0 0,-6-4 0,3 3 0,-1-3 0,2 1 0,3 2 0,0-3 0,-3 4 0,2 0 0,-6 0 0,6 0 0,-6-3 0,2 2 0,-3-3 0,4 4 0,-3 0 0,13 0 0,-8 0 0,15 0 0,-11 0 0,11 0 0,-5 0 0,0 0 0,-1 0 0,-11 0 0,0 0 0,-1 0 0,2-3 0,3 2 0,-3-3 0,2 4 0,-6 0 0,6 0 0,-6-4 0,13 4 0,-8-4 0,15 4 0,-5-5 0,20 4 0,-9-3 0,9-1 0,-13 4 0,-11-7 0,-2 7 0,-10-3 0,0 1 0,4 2 0,-3-3 0,6 8 0,4-4 0,-1 8 0,11-8 0,-5 9 0,7-4 0,0 5 0,-1 1 0,13 1 0,-10-2 0,22 4 0,-21-3 0,2-4 0,-14 1 0,-6-7 0,0 3 0,-3-4 0,-1 0 0,-4 0 0,0 0 0,7 0 0,-2 0 0,13 0 0,-1 0 0,-5 0 0,20 0 0,-16 0 0,18 0 0,-11 0 0,-7 0 0,-1 0 0,-11-4 0,0 3 0,0-2 0,-3-1 0,12 3 0,-7-6 0,9 6 0,-11-3 0,4 1 0,-7 2 0,6-6 0,-6 2 0,2-3 0,-3 4 0,4-4 0,0 4 0,18-5 0,-10 4 0,16 0 0,-12 5 0,7-4 0,12 3 0,2-4 0,1 0 0,-10 4 0,5-3 0,-14 4 0,9 0 0,-14 0 0,-5 0 0,-5 0 0,0-4 0,-4 3 0,0-2 0,3-1 0,2 3 0,10-3 0,1 4 0,20 7 0,1-6 0,12 12 0,-17-11 0,12 10 0,-25-10 0,28 4 0,-22-6 0,4 0 0,-18 0 0,-8-3 0,-3-2 0,0 1 0,7-3 0,-5 6 0,5-3 0,-3 4 0,0 0 0,11 0 0,-5 0 0,4-4 0,1 3 0,1-7 0,0 7 0,-5-7 0,-3 3 0,-7 1 0,2-3 0,1 6 0,-3-6 0,12 1 0,-6 1 0,7-3 0,13 7 0,-8-7 0,15 7 0,-11-8 0,0 7 0,-11-6 0,9 7 0,-15-2 0,15 3 0,-8 0 0,-1 0 0,-1 0 0,-10 0 0,6 0 0,4 4 0,-5-3 0,8 4 0,-3-5 0,-1-4 0,6 3 0,-2-2 0,2 3 0,1 0 0,27 7 0,-10-5 0,9 9 0,-10-10 0,-17 2 0,7-3 0,0 0 0,-7-3 0,-5 2 0,-7-3 0,-1 4 0,2 0 0,3 0 0,7 0 0,-6 0 0,12 0 0,-11 0 0,11 0 0,-11-3 0,11 2 0,-11-3 0,11 4 0,-11 0 0,1 0 0,14 0 0,-9 0 0,18 0 0,-11 0 0,0 0 0,0 0 0,-1 0 0,1 0 0,-7 0 0,-1 0 0,-11 0 0,4 0 0,-7 0 0,6 0 0,-6 0 0,2 0 0,-3 0 0,4 0 0,-3 0 0,6 0 0,-3 0 0,5 0 0,-1 0 0,0 0 0,6 0 0,-4 0 0,5 0 0,-1 0 0,3 0 0,5 0 0,13 0 0,-16 0 0,26 0 0,-2 0 0,-3 0 0,7 5 0,-25 0 0,1 1 0,0-1 0,-7-5 0,5 0 0,-15 0 0,8 0 0,-3 0 0,-1 0 0,11 0 0,-11 0 0,11 0 0,-12 0 0,13 0 0,-6 0 0,18 0 0,17 4 0,-16-3 0,11 4 0,-29-5 0,5 0 0,-5 0 0,-6 0 0,-8 0 0,-3 0 0,0 0 0,4 0 0,0 0 0,8 0 0,4 0 0,3 0 0,4 0 0,0-5 0,0 4 0,-1-4 0,1 5 0,0 0 0,11 0 0,-18 0 0,28 0 0,-29 0 0,32 0 0,-10 0 0,1 0 0,8 0 0,-20 5 0,2-4 0,-14 4 0,-5-5 0,-1 0 0,-4 0 0,3-4 0,-6 0 0,7-1 0,-4 1 0,4 4 0,7-4 0,1 3 0,19-4 0,-10 5 0,10 0 0,-12 0 0,-1 0 0,1-5 0,-7 4 0,5-3 0,-15 4 0,15 0 0,3 0 0,-8 0 0,16 0 0,-29 0 0,8 0 0,-11-4 0,0 3 0,3-2 0,-2 3 0,3 0 0,-4-4 0,0 3 0,7-3 0,-5 4 0,5 4 0,-7-3 0,0 2 0,3-3 0,-2 0 0,6 4 0,-2-3 0,10 6 0,2-6 0,0 2 0,4 2 0,-12-4 0,6 4 0,-14-2 0,2-2 0,-7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8:15:23.4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24575,'15'0'0,"1"3"0,0-2 0,-1 3 0,1-1 0,3-2 0,-2 6 0,2-6 0,-3 6 0,-4-7 0,-1 4 0,-3-4 0,0 0 0,-1 0 0,1 0 0,0 0 0,0 0 0,0 0 0,-1 0 0,-2 0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8:25:19.058"/>
    </inkml:context>
    <inkml:brush xml:id="br0">
      <inkml:brushProperty name="width" value="0.5" units="cm"/>
      <inkml:brushProperty name="height" value="1" units="cm"/>
      <inkml:brushProperty name="color" value="#FFFD78"/>
      <inkml:brushProperty name="tip" value="rectangle"/>
      <inkml:brushProperty name="rasterOp" value="maskPen"/>
    </inkml:brush>
  </inkml:definitions>
  <inkml:trace contextRef="#ctx0" brushRef="#br0">1 26 16383,'63'-8'0,"-3"1"0,-36 2 0,0 4 0,8-3 0,-14 4 0,15 0 0,-6 0 0,-2 0 0,8 0 0,-8 0 0,9 0 0,-9 0 0,7 0 0,-8 0 0,6 0 0,-6 3 0,2 1 0,-3 1 0,1-2 0,10-3 0,-3 0 0,-2 0 0,0 0 0,-9 0 0,7 0 0,4 4 0,-6 0 0,8 0 0,-9 3 0,0-6 0,5 2 0,-9 1 0,7-3 0,3 2 0,-8-3 0,11 0 0,-2-4 0,-9 3 0,16-8 0,-23 8 0,17-4 0,-8 5 0,1 4 0,4-4 0,1 4 0,2-4 0,-1 0 0,-2 0 0,-5 0 0,7 0 0,-7 0 0,4 0 0,-4 0 0,13 0 0,-12 0 0,4-4 0,-7 3 0,9-2 0,-6 3 0,4 0 0,-6 0 0,1 3 0,4 2 0,2 6 0,-6-6 0,0 5 0,5-9 0,-5 7 0,21-7 0,11 11 0,2-10 0,10 5 0,-1-7 0,-20 0 0,6 0 0,-12 0 0,4 6 0,-1-4 0,-3 4 0,-17-3 0,-2-2 0,8 6 0,-11-6 0,17 2 0,-12-3 0,6 0 0,0 0 0,-6 0 0,4 0 0,-4 0 0,13 0 0,-12 0 0,4 0 0,-6 0 0,1 0 0,7-3 0,-6 2 0,4-2 0,-4 3 0,-1 0 0,9 3 0,-9-2 0,3 2 0,1-3 0,-1 0 0,4 0 0,-4 0 0,8 0 0,-16 0 0,17 0 0,-5 0 0,-8 0 0,18-4 0,-26 3 0,18-4 0,-3 2 0,-7 2 0,14-6 0,-20 6 0,12-3 0,2 4 0,0 0 0,6 0 0,-7 0 0,0 0 0,-7 0 0,10 0 0,-15 0 0,12 0 0,-3 0 0,-6 4 0,12-3 0,-2 6 0,1-6 0,5 2 0,-7-3 0,-6 0 0,11 0 0,-16 0 0,17 0 0,-15 3 0,2 2 0,7 3 0,1 0 0,-5-3 0,9-1 0,-18 0 0,10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8:27:14.95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259 1 24575,'-4'24'0,"3"16"0,-7 12 0,1 7 0,-6 21 0,-7 4 0,3-11 0,-3 19-1801,12-10 1801,-7 2 0,14-31 0,0-1 210,-13 32-210,5 10 0,-8-1 0,1-20 0,7 5 0,-1-40 0,4 2 0,-4-5 0,-1-2 0,-3 20 1350,5-27-1350,2 8 241,3-22-241,1-4 0,2-1 0,-3-6 0,4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8:27:20.5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55 7 24575,'-17'4'0,"5"3"0,5-6 0,7 6 0,-8-3 0,8 4 0,-4 0 0,1 0 0,2-1 0,-3 1 0,4 0 0,0 0 0,0-1 0,0 1 0,0 0 0,0 0 0,0 0 0,4-4 0,-4 3 0,7-6 0,-2 2 0,3-3 0,-1-3 0,1 2 0,-4-10 0,3 9 0,-6-8 0,6 9 0,-6-6 0,6 6 0,-6-6 0,2 3 0,1-1 0,-4-2 0,7 3 0,-2-4 0,2 0 0,-2 0 0,-2 0 0,-3 0 0,0 0 0,0 0 0,0 1 0,0-1 0,-3 3 0,-5 12 0,3-1 0,-2 9 0,3-7 0,3-4 0,-2-1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18:39:19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24575,'20'76'0,"-1"0"0,2-5 0,0-4 0,-3-18 0,0-3 0,10 41 0,8-15 0,-10 18-2415,2-27 2415,-5-4 0,0 2 0,11 17 0,-12-30 0,-2-3-424,5 0 424,-3 10 0,-2-22 0,-8 3 0,1-13 0,-8-7 0,2-3 0,-3-5 1740,1-1-1740,-2-3 1099,1 1-1099,0 2 0,1 1 0,2-3 0,-2 16 0,0-10 0,3 11 0,-7-9 0,3 2 0,-1-3 0,2 1 0,3-2 0,-4-3 0,0 0 0,-1-3 0,-2 2 0,3-3 0,-1 8 0,2-3 0,-1 3 0,0-15 0,-4-3 0,0-10 0,0 0 0,0 7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7250E-0EEC-3342-BAA1-2161A6B2A476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9F8A5-8FD6-EA4C-8C10-4D7FB5642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6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F3C99-7A7E-4D2E-BCDD-8E65AC3984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27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51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F3C99-7A7E-4D2E-BCDD-8E65AC39841E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5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DDC6-3ABC-E24F-8402-178D5559C82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7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10/25/21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04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0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048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7600" y="1524000"/>
            <a:ext cx="5232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524000"/>
            <a:ext cx="5232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8">
            <a:extLst>
              <a:ext uri="{FF2B5EF4-FFF2-40B4-BE49-F238E27FC236}">
                <a16:creationId xmlns:a16="http://schemas.microsoft.com/office/drawing/2014/main" id="{C22AB2A3-46B5-DE4E-8836-12687DADED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C7DDDEE-CAE0-A24B-A15C-825B383A33D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7526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7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1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1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6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10/25/21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30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3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customXml" Target="../ink/ink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26.png"/><Relationship Id="rId4" Type="http://schemas.openxmlformats.org/officeDocument/2006/relationships/customXml" Target="../ink/ink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13.xm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customXml" Target="../ink/ink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21.xml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19.xml"/><Relationship Id="rId1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customXml" Target="../ink/ink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.emf"/><Relationship Id="rId7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7.png"/><Relationship Id="rId4" Type="http://schemas.openxmlformats.org/officeDocument/2006/relationships/customXml" Target="../ink/ink1.xml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47.wmf"/><Relationship Id="rId7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customXml" Target="../ink/ink28.xml"/><Relationship Id="rId4" Type="http://schemas.openxmlformats.org/officeDocument/2006/relationships/customXml" Target="../ink/ink25.xml"/><Relationship Id="rId9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55.png"/><Relationship Id="rId18" Type="http://schemas.openxmlformats.org/officeDocument/2006/relationships/customXml" Target="../ink/ink36.xml"/><Relationship Id="rId3" Type="http://schemas.openxmlformats.org/officeDocument/2006/relationships/image" Target="../media/image47.wmf"/><Relationship Id="rId7" Type="http://schemas.openxmlformats.org/officeDocument/2006/relationships/image" Target="../media/image520.png"/><Relationship Id="rId12" Type="http://schemas.openxmlformats.org/officeDocument/2006/relationships/customXml" Target="../ink/ink33.xml"/><Relationship Id="rId17" Type="http://schemas.openxmlformats.org/officeDocument/2006/relationships/image" Target="../media/image57.png"/><Relationship Id="rId2" Type="http://schemas.openxmlformats.org/officeDocument/2006/relationships/image" Target="../media/image6.png"/><Relationship Id="rId16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11" Type="http://schemas.openxmlformats.org/officeDocument/2006/relationships/image" Target="../media/image54.png"/><Relationship Id="rId5" Type="http://schemas.openxmlformats.org/officeDocument/2006/relationships/image" Target="../media/image510.png"/><Relationship Id="rId15" Type="http://schemas.openxmlformats.org/officeDocument/2006/relationships/image" Target="../media/image56.png"/><Relationship Id="rId10" Type="http://schemas.openxmlformats.org/officeDocument/2006/relationships/customXml" Target="../ink/ink32.xml"/><Relationship Id="rId19" Type="http://schemas.openxmlformats.org/officeDocument/2006/relationships/image" Target="../media/image58.png"/><Relationship Id="rId4" Type="http://schemas.openxmlformats.org/officeDocument/2006/relationships/customXml" Target="../ink/ink29.xml"/><Relationship Id="rId9" Type="http://schemas.openxmlformats.org/officeDocument/2006/relationships/image" Target="../media/image53.png"/><Relationship Id="rId14" Type="http://schemas.openxmlformats.org/officeDocument/2006/relationships/customXml" Target="../ink/ink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47.wmf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customXml" Target="../ink/ink40.xml"/><Relationship Id="rId4" Type="http://schemas.openxmlformats.org/officeDocument/2006/relationships/customXml" Target="../ink/ink37.xml"/><Relationship Id="rId9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customXml" Target="../ink/ink4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diagramLayout" Target="../diagrams/layout3.xml"/><Relationship Id="rId7" Type="http://schemas.openxmlformats.org/officeDocument/2006/relationships/customXml" Target="../ink/ink4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8702010-68BC-443D-88D4-407773D9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CFFB3FCD-ADAB-4198-B351-2D48D2A62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81EC1-E2C4-BE41-B86A-1C257788F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551" y="1919041"/>
            <a:ext cx="5716338" cy="3042706"/>
          </a:xfrm>
        </p:spPr>
        <p:txBody>
          <a:bodyPr>
            <a:normAutofit/>
          </a:bodyPr>
          <a:lstStyle/>
          <a:p>
            <a:r>
              <a:rPr lang="en-US" sz="4200" dirty="0"/>
              <a:t>BASICS OF </a:t>
            </a:r>
            <a:br>
              <a:rPr lang="en-US" sz="4200" dirty="0"/>
            </a:br>
            <a:r>
              <a:rPr lang="en-US" sz="4200" dirty="0"/>
              <a:t>SYMMETRIC CRYPTOGRAPHY</a:t>
            </a:r>
            <a:br>
              <a:rPr lang="en-US" sz="4200" dirty="0"/>
            </a:br>
            <a:br>
              <a:rPr lang="en-US" sz="4200" dirty="0"/>
            </a:br>
            <a:r>
              <a:rPr lang="en-US" sz="2800" dirty="0"/>
              <a:t>Vitaly Shmatikov</a:t>
            </a:r>
            <a:endParaRPr lang="en-US" sz="4200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28BB691-7718-4B75-B2DC-DD370B7D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34E5709-24C6-4EAA-A963-DEB137693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A50C428-FB13-481F-9585-5BCCF34D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ABEFF2D-6408-485D-BAD5-EFF000E25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6C9D753D-6674-9A45-878E-4E639383C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9523" r="6175"/>
          <a:stretch/>
        </p:blipFill>
        <p:spPr bwMode="auto">
          <a:xfrm>
            <a:off x="7228702" y="621793"/>
            <a:ext cx="4342547" cy="561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089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98B5C0EC-57C3-B440-A8DA-1EC4330975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 vert="horz" lIns="92075" tIns="46038" rIns="92075" bIns="46038" rtlCol="0">
            <a:normAutofit/>
          </a:bodyPr>
          <a:lstStyle/>
          <a:p>
            <a:pPr algn="ctr"/>
            <a:r>
              <a:rPr lang="en-US" altLang="en-US"/>
              <a:t>Advantages of One-Time Pad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9222" name="Rectangle 3">
            <a:extLst>
              <a:ext uri="{FF2B5EF4-FFF2-40B4-BE49-F238E27FC236}">
                <a16:creationId xmlns:a16="http://schemas.microsoft.com/office/drawing/2014/main" id="{F52003D3-645D-4715-A3C3-F325D136E5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1221468"/>
              </p:ext>
            </p:extLst>
          </p:nvPr>
        </p:nvGraphicFramePr>
        <p:xfrm>
          <a:off x="5478124" y="800947"/>
          <a:ext cx="6342020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5334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2A9CE129-2C14-2245-8C72-C0A2D51B26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 vert="horz" lIns="92075" tIns="46038" rIns="92075" bIns="46038" rtlCol="0">
            <a:normAutofit/>
          </a:bodyPr>
          <a:lstStyle/>
          <a:p>
            <a:pPr algn="ctr"/>
            <a:r>
              <a:rPr lang="en-US" altLang="en-US" sz="4400">
                <a:solidFill>
                  <a:schemeClr val="tx1"/>
                </a:solidFill>
              </a:rPr>
              <a:t>Problems with One-Time Pad</a:t>
            </a: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59584661-4034-AD4A-B00B-5EEDE7FCE2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78124" y="559477"/>
            <a:ext cx="5647076" cy="5475563"/>
          </a:xfrm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sz="2400" dirty="0"/>
              <a:t>Key must be as long as the plaintext</a:t>
            </a:r>
          </a:p>
          <a:p>
            <a:pPr lvl="1"/>
            <a:r>
              <a:rPr lang="en-US" altLang="en-US" sz="2000" dirty="0"/>
              <a:t>Impractical in most realistic scenarios</a:t>
            </a:r>
          </a:p>
          <a:p>
            <a:pPr lvl="1"/>
            <a:r>
              <a:rPr lang="en-US" altLang="en-US" sz="2000" dirty="0"/>
              <a:t>Still used for diplomatic and intelligence traffic</a:t>
            </a:r>
          </a:p>
          <a:p>
            <a:r>
              <a:rPr lang="en-US" altLang="en-US" sz="2400" dirty="0"/>
              <a:t>Does not guarantee integrity</a:t>
            </a:r>
          </a:p>
          <a:p>
            <a:pPr lvl="1"/>
            <a:r>
              <a:rPr lang="en-US" altLang="en-US" sz="2000" dirty="0"/>
              <a:t>One-time pad only guarantees confidentiality</a:t>
            </a:r>
          </a:p>
          <a:p>
            <a:pPr lvl="1"/>
            <a:r>
              <a:rPr lang="en-US" altLang="en-US" sz="2000" dirty="0"/>
              <a:t>Attacker cannot recover plaintext, but can easily change it to something else</a:t>
            </a:r>
          </a:p>
          <a:p>
            <a:r>
              <a:rPr lang="en-US" altLang="en-US" sz="2400" dirty="0"/>
              <a:t>Insecure if keys are reused</a:t>
            </a:r>
          </a:p>
          <a:p>
            <a:pPr lvl="1"/>
            <a:r>
              <a:rPr lang="en-US" altLang="en-US" sz="2000" dirty="0"/>
              <a:t>Attacker can obtain XOR of plaintexts</a:t>
            </a:r>
          </a:p>
          <a:p>
            <a:pPr lvl="2"/>
            <a:endParaRPr lang="en-US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23DCE9-707D-CE4C-9341-555C921BF444}"/>
              </a:ext>
            </a:extLst>
          </p:cNvPr>
          <p:cNvSpPr txBox="1"/>
          <p:nvPr/>
        </p:nvSpPr>
        <p:spPr>
          <a:xfrm>
            <a:off x="10189756" y="409008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integrity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1E1982-23E0-F64F-8D3A-1D44E73B081C}"/>
              </a:ext>
            </a:extLst>
          </p:cNvPr>
          <p:cNvGrpSpPr/>
          <p:nvPr/>
        </p:nvGrpSpPr>
        <p:grpSpPr>
          <a:xfrm>
            <a:off x="9556628" y="4087508"/>
            <a:ext cx="482400" cy="201240"/>
            <a:chOff x="9556628" y="4087508"/>
            <a:chExt cx="48240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FDD5AA6-684A-B843-BD21-E999C5606F83}"/>
                    </a:ext>
                  </a:extLst>
                </p14:cNvPr>
                <p14:cNvContentPartPr/>
                <p14:nvPr/>
              </p14:nvContentPartPr>
              <p14:xfrm>
                <a:off x="9556628" y="4095428"/>
                <a:ext cx="482400" cy="193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FDD5AA6-684A-B843-BD21-E999C5606F8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538988" y="4077788"/>
                  <a:ext cx="5180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E1B0B91-62ED-1B4F-AC63-D3CF0BFC4C99}"/>
                    </a:ext>
                  </a:extLst>
                </p14:cNvPr>
                <p14:cNvContentPartPr/>
                <p14:nvPr/>
              </p14:nvContentPartPr>
              <p14:xfrm>
                <a:off x="9609548" y="4087508"/>
                <a:ext cx="87480" cy="11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E1B0B91-62ED-1B4F-AC63-D3CF0BFC4C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91908" y="4069868"/>
                  <a:ext cx="123120" cy="4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5440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>
            <a:extLst>
              <a:ext uri="{FF2B5EF4-FFF2-40B4-BE49-F238E27FC236}">
                <a16:creationId xmlns:a16="http://schemas.microsoft.com/office/drawing/2014/main" id="{DDC9D9E8-763C-1042-86FB-B95B4B3EF2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No Integrity</a:t>
            </a:r>
          </a:p>
        </p:txBody>
      </p:sp>
      <p:pic>
        <p:nvPicPr>
          <p:cNvPr id="8196" name="Picture 3" descr="PE03749_">
            <a:extLst>
              <a:ext uri="{FF2B5EF4-FFF2-40B4-BE49-F238E27FC236}">
                <a16:creationId xmlns:a16="http://schemas.microsoft.com/office/drawing/2014/main" id="{EC273C11-5811-6443-929E-79EBAEF25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38" y="1905000"/>
            <a:ext cx="7159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4" descr="PE03749_">
            <a:extLst>
              <a:ext uri="{FF2B5EF4-FFF2-40B4-BE49-F238E27FC236}">
                <a16:creationId xmlns:a16="http://schemas.microsoft.com/office/drawing/2014/main" id="{28491F91-0379-5C43-A9B4-BDD0365D6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48070" y="1921498"/>
            <a:ext cx="7159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98" name="Group 5">
            <a:extLst>
              <a:ext uri="{FF2B5EF4-FFF2-40B4-BE49-F238E27FC236}">
                <a16:creationId xmlns:a16="http://schemas.microsoft.com/office/drawing/2014/main" id="{6A4834EE-61C7-3F4F-BFAA-BF4D0F105CB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46414" y="2819401"/>
            <a:ext cx="657225" cy="322263"/>
            <a:chOff x="1410" y="2496"/>
            <a:chExt cx="414" cy="203"/>
          </a:xfrm>
        </p:grpSpPr>
        <p:sp>
          <p:nvSpPr>
            <p:cNvPr id="8235" name="AutoShape 6">
              <a:extLst>
                <a:ext uri="{FF2B5EF4-FFF2-40B4-BE49-F238E27FC236}">
                  <a16:creationId xmlns:a16="http://schemas.microsoft.com/office/drawing/2014/main" id="{2B0D4B75-7CA7-E84A-AFD8-76E9FF095E7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10" y="2496"/>
              <a:ext cx="414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36" name="Freeform 7">
              <a:extLst>
                <a:ext uri="{FF2B5EF4-FFF2-40B4-BE49-F238E27FC236}">
                  <a16:creationId xmlns:a16="http://schemas.microsoft.com/office/drawing/2014/main" id="{9490A091-9FA9-584F-B4CA-92139598F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3" y="2615"/>
              <a:ext cx="72" cy="75"/>
            </a:xfrm>
            <a:custGeom>
              <a:avLst/>
              <a:gdLst>
                <a:gd name="T0" fmla="*/ 0 w 579"/>
                <a:gd name="T1" fmla="*/ 0 h 605"/>
                <a:gd name="T2" fmla="*/ 0 w 579"/>
                <a:gd name="T3" fmla="*/ 0 h 605"/>
                <a:gd name="T4" fmla="*/ 0 w 579"/>
                <a:gd name="T5" fmla="*/ 0 h 605"/>
                <a:gd name="T6" fmla="*/ 0 w 579"/>
                <a:gd name="T7" fmla="*/ 0 h 605"/>
                <a:gd name="T8" fmla="*/ 0 w 579"/>
                <a:gd name="T9" fmla="*/ 0 h 605"/>
                <a:gd name="T10" fmla="*/ 0 w 579"/>
                <a:gd name="T11" fmla="*/ 0 h 605"/>
                <a:gd name="T12" fmla="*/ 0 w 579"/>
                <a:gd name="T13" fmla="*/ 0 h 605"/>
                <a:gd name="T14" fmla="*/ 0 w 579"/>
                <a:gd name="T15" fmla="*/ 0 h 6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79"/>
                <a:gd name="T25" fmla="*/ 0 h 605"/>
                <a:gd name="T26" fmla="*/ 579 w 579"/>
                <a:gd name="T27" fmla="*/ 605 h 6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79" h="605">
                  <a:moveTo>
                    <a:pt x="136" y="12"/>
                  </a:moveTo>
                  <a:lnTo>
                    <a:pt x="136" y="309"/>
                  </a:lnTo>
                  <a:lnTo>
                    <a:pt x="0" y="314"/>
                  </a:lnTo>
                  <a:lnTo>
                    <a:pt x="12" y="605"/>
                  </a:lnTo>
                  <a:lnTo>
                    <a:pt x="567" y="599"/>
                  </a:lnTo>
                  <a:lnTo>
                    <a:pt x="579" y="0"/>
                  </a:lnTo>
                  <a:lnTo>
                    <a:pt x="136" y="12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7" name="Freeform 8">
              <a:extLst>
                <a:ext uri="{FF2B5EF4-FFF2-40B4-BE49-F238E27FC236}">
                  <a16:creationId xmlns:a16="http://schemas.microsoft.com/office/drawing/2014/main" id="{8CF53C02-1AA0-EC4B-849A-CF74BA206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" y="2618"/>
              <a:ext cx="54" cy="30"/>
            </a:xfrm>
            <a:custGeom>
              <a:avLst/>
              <a:gdLst>
                <a:gd name="T0" fmla="*/ 0 w 437"/>
                <a:gd name="T1" fmla="*/ 0 h 243"/>
                <a:gd name="T2" fmla="*/ 0 w 437"/>
                <a:gd name="T3" fmla="*/ 0 h 243"/>
                <a:gd name="T4" fmla="*/ 0 w 437"/>
                <a:gd name="T5" fmla="*/ 0 h 243"/>
                <a:gd name="T6" fmla="*/ 0 w 437"/>
                <a:gd name="T7" fmla="*/ 0 h 243"/>
                <a:gd name="T8" fmla="*/ 0 w 437"/>
                <a:gd name="T9" fmla="*/ 0 h 243"/>
                <a:gd name="T10" fmla="*/ 0 w 437"/>
                <a:gd name="T11" fmla="*/ 0 h 2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7"/>
                <a:gd name="T19" fmla="*/ 0 h 243"/>
                <a:gd name="T20" fmla="*/ 437 w 437"/>
                <a:gd name="T21" fmla="*/ 243 h 24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7" h="243">
                  <a:moveTo>
                    <a:pt x="0" y="18"/>
                  </a:moveTo>
                  <a:lnTo>
                    <a:pt x="35" y="243"/>
                  </a:lnTo>
                  <a:lnTo>
                    <a:pt x="437" y="243"/>
                  </a:lnTo>
                  <a:lnTo>
                    <a:pt x="39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8" name="Freeform 9">
              <a:extLst>
                <a:ext uri="{FF2B5EF4-FFF2-40B4-BE49-F238E27FC236}">
                  <a16:creationId xmlns:a16="http://schemas.microsoft.com/office/drawing/2014/main" id="{A56F9DEF-F4B0-0F42-AE4F-C3300C26B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" y="2669"/>
              <a:ext cx="72" cy="17"/>
            </a:xfrm>
            <a:custGeom>
              <a:avLst/>
              <a:gdLst>
                <a:gd name="T0" fmla="*/ 0 w 573"/>
                <a:gd name="T1" fmla="*/ 0 h 136"/>
                <a:gd name="T2" fmla="*/ 0 w 573"/>
                <a:gd name="T3" fmla="*/ 0 h 136"/>
                <a:gd name="T4" fmla="*/ 0 w 573"/>
                <a:gd name="T5" fmla="*/ 0 h 136"/>
                <a:gd name="T6" fmla="*/ 0 w 573"/>
                <a:gd name="T7" fmla="*/ 0 h 136"/>
                <a:gd name="T8" fmla="*/ 0 w 573"/>
                <a:gd name="T9" fmla="*/ 0 h 136"/>
                <a:gd name="T10" fmla="*/ 0 w 573"/>
                <a:gd name="T11" fmla="*/ 0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73"/>
                <a:gd name="T19" fmla="*/ 0 h 136"/>
                <a:gd name="T20" fmla="*/ 573 w 573"/>
                <a:gd name="T21" fmla="*/ 136 h 1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73" h="136">
                  <a:moveTo>
                    <a:pt x="24" y="0"/>
                  </a:moveTo>
                  <a:lnTo>
                    <a:pt x="573" y="0"/>
                  </a:lnTo>
                  <a:lnTo>
                    <a:pt x="555" y="136"/>
                  </a:lnTo>
                  <a:lnTo>
                    <a:pt x="0" y="1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9" name="Freeform 10">
              <a:extLst>
                <a:ext uri="{FF2B5EF4-FFF2-40B4-BE49-F238E27FC236}">
                  <a16:creationId xmlns:a16="http://schemas.microsoft.com/office/drawing/2014/main" id="{51DE609B-082C-334F-8812-D2A0E61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08"/>
              <a:ext cx="67" cy="40"/>
            </a:xfrm>
            <a:custGeom>
              <a:avLst/>
              <a:gdLst>
                <a:gd name="T0" fmla="*/ 0 w 537"/>
                <a:gd name="T1" fmla="*/ 0 h 326"/>
                <a:gd name="T2" fmla="*/ 0 w 537"/>
                <a:gd name="T3" fmla="*/ 0 h 326"/>
                <a:gd name="T4" fmla="*/ 0 w 537"/>
                <a:gd name="T5" fmla="*/ 0 h 326"/>
                <a:gd name="T6" fmla="*/ 0 w 537"/>
                <a:gd name="T7" fmla="*/ 0 h 326"/>
                <a:gd name="T8" fmla="*/ 0 w 537"/>
                <a:gd name="T9" fmla="*/ 0 h 326"/>
                <a:gd name="T10" fmla="*/ 0 w 537"/>
                <a:gd name="T11" fmla="*/ 0 h 3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7"/>
                <a:gd name="T19" fmla="*/ 0 h 326"/>
                <a:gd name="T20" fmla="*/ 537 w 537"/>
                <a:gd name="T21" fmla="*/ 326 h 3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7" h="326">
                  <a:moveTo>
                    <a:pt x="0" y="0"/>
                  </a:moveTo>
                  <a:lnTo>
                    <a:pt x="0" y="326"/>
                  </a:lnTo>
                  <a:lnTo>
                    <a:pt x="537" y="296"/>
                  </a:lnTo>
                  <a:lnTo>
                    <a:pt x="501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0" name="Freeform 11">
              <a:extLst>
                <a:ext uri="{FF2B5EF4-FFF2-40B4-BE49-F238E27FC236}">
                  <a16:creationId xmlns:a16="http://schemas.microsoft.com/office/drawing/2014/main" id="{8A0CCB25-3B81-4241-B60D-9335CCE51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" y="2505"/>
              <a:ext cx="378" cy="181"/>
            </a:xfrm>
            <a:custGeom>
              <a:avLst/>
              <a:gdLst>
                <a:gd name="T0" fmla="*/ 0 w 3031"/>
                <a:gd name="T1" fmla="*/ 0 h 1448"/>
                <a:gd name="T2" fmla="*/ 0 w 3031"/>
                <a:gd name="T3" fmla="*/ 0 h 1448"/>
                <a:gd name="T4" fmla="*/ 0 w 3031"/>
                <a:gd name="T5" fmla="*/ 0 h 1448"/>
                <a:gd name="T6" fmla="*/ 0 w 3031"/>
                <a:gd name="T7" fmla="*/ 0 h 1448"/>
                <a:gd name="T8" fmla="*/ 0 w 3031"/>
                <a:gd name="T9" fmla="*/ 0 h 1448"/>
                <a:gd name="T10" fmla="*/ 0 w 3031"/>
                <a:gd name="T11" fmla="*/ 0 h 1448"/>
                <a:gd name="T12" fmla="*/ 0 w 3031"/>
                <a:gd name="T13" fmla="*/ 0 h 1448"/>
                <a:gd name="T14" fmla="*/ 0 w 3031"/>
                <a:gd name="T15" fmla="*/ 0 h 1448"/>
                <a:gd name="T16" fmla="*/ 0 w 3031"/>
                <a:gd name="T17" fmla="*/ 0 h 1448"/>
                <a:gd name="T18" fmla="*/ 0 w 3031"/>
                <a:gd name="T19" fmla="*/ 0 h 1448"/>
                <a:gd name="T20" fmla="*/ 0 w 3031"/>
                <a:gd name="T21" fmla="*/ 0 h 1448"/>
                <a:gd name="T22" fmla="*/ 0 w 3031"/>
                <a:gd name="T23" fmla="*/ 0 h 1448"/>
                <a:gd name="T24" fmla="*/ 0 w 3031"/>
                <a:gd name="T25" fmla="*/ 0 h 1448"/>
                <a:gd name="T26" fmla="*/ 0 w 3031"/>
                <a:gd name="T27" fmla="*/ 0 h 1448"/>
                <a:gd name="T28" fmla="*/ 0 w 3031"/>
                <a:gd name="T29" fmla="*/ 0 h 14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031"/>
                <a:gd name="T46" fmla="*/ 0 h 1448"/>
                <a:gd name="T47" fmla="*/ 3031 w 3031"/>
                <a:gd name="T48" fmla="*/ 1448 h 14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031" h="1448">
                  <a:moveTo>
                    <a:pt x="24" y="0"/>
                  </a:moveTo>
                  <a:lnTo>
                    <a:pt x="0" y="1424"/>
                  </a:lnTo>
                  <a:lnTo>
                    <a:pt x="845" y="1448"/>
                  </a:lnTo>
                  <a:lnTo>
                    <a:pt x="868" y="897"/>
                  </a:lnTo>
                  <a:lnTo>
                    <a:pt x="3013" y="873"/>
                  </a:lnTo>
                  <a:lnTo>
                    <a:pt x="3031" y="594"/>
                  </a:lnTo>
                  <a:lnTo>
                    <a:pt x="863" y="582"/>
                  </a:lnTo>
                  <a:lnTo>
                    <a:pt x="851" y="7"/>
                  </a:lnTo>
                  <a:lnTo>
                    <a:pt x="597" y="19"/>
                  </a:lnTo>
                  <a:lnTo>
                    <a:pt x="574" y="1175"/>
                  </a:lnTo>
                  <a:lnTo>
                    <a:pt x="308" y="1170"/>
                  </a:lnTo>
                  <a:lnTo>
                    <a:pt x="296" y="286"/>
                  </a:lnTo>
                  <a:lnTo>
                    <a:pt x="284" y="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1" name="Freeform 12">
              <a:extLst>
                <a:ext uri="{FF2B5EF4-FFF2-40B4-BE49-F238E27FC236}">
                  <a16:creationId xmlns:a16="http://schemas.microsoft.com/office/drawing/2014/main" id="{E4EEBC91-688A-3149-922B-ACC25D97E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" y="2510"/>
              <a:ext cx="19" cy="79"/>
            </a:xfrm>
            <a:custGeom>
              <a:avLst/>
              <a:gdLst>
                <a:gd name="T0" fmla="*/ 0 w 154"/>
                <a:gd name="T1" fmla="*/ 0 h 634"/>
                <a:gd name="T2" fmla="*/ 0 w 154"/>
                <a:gd name="T3" fmla="*/ 0 h 634"/>
                <a:gd name="T4" fmla="*/ 0 w 154"/>
                <a:gd name="T5" fmla="*/ 0 h 634"/>
                <a:gd name="T6" fmla="*/ 0 w 154"/>
                <a:gd name="T7" fmla="*/ 0 h 634"/>
                <a:gd name="T8" fmla="*/ 0 w 154"/>
                <a:gd name="T9" fmla="*/ 0 h 634"/>
                <a:gd name="T10" fmla="*/ 0 w 154"/>
                <a:gd name="T11" fmla="*/ 0 h 634"/>
                <a:gd name="T12" fmla="*/ 0 w 154"/>
                <a:gd name="T13" fmla="*/ 0 h 6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4"/>
                <a:gd name="T22" fmla="*/ 0 h 634"/>
                <a:gd name="T23" fmla="*/ 154 w 154"/>
                <a:gd name="T24" fmla="*/ 634 h 6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4" h="634">
                  <a:moveTo>
                    <a:pt x="88" y="47"/>
                  </a:moveTo>
                  <a:lnTo>
                    <a:pt x="0" y="124"/>
                  </a:lnTo>
                  <a:lnTo>
                    <a:pt x="6" y="634"/>
                  </a:lnTo>
                  <a:lnTo>
                    <a:pt x="154" y="623"/>
                  </a:lnTo>
                  <a:lnTo>
                    <a:pt x="148" y="0"/>
                  </a:lnTo>
                  <a:lnTo>
                    <a:pt x="88" y="47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2" name="Freeform 13">
              <a:extLst>
                <a:ext uri="{FF2B5EF4-FFF2-40B4-BE49-F238E27FC236}">
                  <a16:creationId xmlns:a16="http://schemas.microsoft.com/office/drawing/2014/main" id="{F4328241-DAC8-C548-A9C9-17C23E109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" y="2526"/>
              <a:ext cx="71" cy="143"/>
            </a:xfrm>
            <a:custGeom>
              <a:avLst/>
              <a:gdLst>
                <a:gd name="T0" fmla="*/ 0 w 567"/>
                <a:gd name="T1" fmla="*/ 0 h 1151"/>
                <a:gd name="T2" fmla="*/ 0 w 567"/>
                <a:gd name="T3" fmla="*/ 0 h 1151"/>
                <a:gd name="T4" fmla="*/ 0 w 567"/>
                <a:gd name="T5" fmla="*/ 0 h 1151"/>
                <a:gd name="T6" fmla="*/ 0 w 567"/>
                <a:gd name="T7" fmla="*/ 0 h 1151"/>
                <a:gd name="T8" fmla="*/ 0 w 567"/>
                <a:gd name="T9" fmla="*/ 0 h 1151"/>
                <a:gd name="T10" fmla="*/ 0 w 567"/>
                <a:gd name="T11" fmla="*/ 0 h 1151"/>
                <a:gd name="T12" fmla="*/ 0 w 567"/>
                <a:gd name="T13" fmla="*/ 0 h 1151"/>
                <a:gd name="T14" fmla="*/ 0 w 567"/>
                <a:gd name="T15" fmla="*/ 0 h 11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7"/>
                <a:gd name="T25" fmla="*/ 0 h 1151"/>
                <a:gd name="T26" fmla="*/ 567 w 567"/>
                <a:gd name="T27" fmla="*/ 1151 h 115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7" h="1151">
                  <a:moveTo>
                    <a:pt x="0" y="18"/>
                  </a:moveTo>
                  <a:lnTo>
                    <a:pt x="0" y="1151"/>
                  </a:lnTo>
                  <a:lnTo>
                    <a:pt x="89" y="1074"/>
                  </a:lnTo>
                  <a:lnTo>
                    <a:pt x="124" y="118"/>
                  </a:lnTo>
                  <a:lnTo>
                    <a:pt x="490" y="101"/>
                  </a:lnTo>
                  <a:lnTo>
                    <a:pt x="567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3" name="Freeform 14">
              <a:extLst>
                <a:ext uri="{FF2B5EF4-FFF2-40B4-BE49-F238E27FC236}">
                  <a16:creationId xmlns:a16="http://schemas.microsoft.com/office/drawing/2014/main" id="{EA229A41-3A3A-4146-84E9-4B3697729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" y="2598"/>
              <a:ext cx="373" cy="85"/>
            </a:xfrm>
            <a:custGeom>
              <a:avLst/>
              <a:gdLst>
                <a:gd name="T0" fmla="*/ 0 w 2983"/>
                <a:gd name="T1" fmla="*/ 0 h 682"/>
                <a:gd name="T2" fmla="*/ 0 w 2983"/>
                <a:gd name="T3" fmla="*/ 0 h 682"/>
                <a:gd name="T4" fmla="*/ 0 w 2983"/>
                <a:gd name="T5" fmla="*/ 0 h 682"/>
                <a:gd name="T6" fmla="*/ 0 w 2983"/>
                <a:gd name="T7" fmla="*/ 0 h 682"/>
                <a:gd name="T8" fmla="*/ 0 w 2983"/>
                <a:gd name="T9" fmla="*/ 0 h 682"/>
                <a:gd name="T10" fmla="*/ 0 w 2983"/>
                <a:gd name="T11" fmla="*/ 0 h 682"/>
                <a:gd name="T12" fmla="*/ 0 w 2983"/>
                <a:gd name="T13" fmla="*/ 0 h 682"/>
                <a:gd name="T14" fmla="*/ 0 w 2983"/>
                <a:gd name="T15" fmla="*/ 0 h 682"/>
                <a:gd name="T16" fmla="*/ 0 w 2983"/>
                <a:gd name="T17" fmla="*/ 0 h 682"/>
                <a:gd name="T18" fmla="*/ 0 w 2983"/>
                <a:gd name="T19" fmla="*/ 0 h 6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83"/>
                <a:gd name="T31" fmla="*/ 0 h 682"/>
                <a:gd name="T32" fmla="*/ 2983 w 2983"/>
                <a:gd name="T33" fmla="*/ 682 h 6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83" h="682">
                  <a:moveTo>
                    <a:pt x="690" y="0"/>
                  </a:moveTo>
                  <a:lnTo>
                    <a:pt x="690" y="570"/>
                  </a:lnTo>
                  <a:lnTo>
                    <a:pt x="123" y="564"/>
                  </a:lnTo>
                  <a:lnTo>
                    <a:pt x="0" y="665"/>
                  </a:lnTo>
                  <a:lnTo>
                    <a:pt x="821" y="682"/>
                  </a:lnTo>
                  <a:lnTo>
                    <a:pt x="844" y="137"/>
                  </a:lnTo>
                  <a:lnTo>
                    <a:pt x="2948" y="137"/>
                  </a:lnTo>
                  <a:lnTo>
                    <a:pt x="2983" y="0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4" name="Freeform 15">
              <a:extLst>
                <a:ext uri="{FF2B5EF4-FFF2-40B4-BE49-F238E27FC236}">
                  <a16:creationId xmlns:a16="http://schemas.microsoft.com/office/drawing/2014/main" id="{9FA4D68D-A715-744B-A496-E28F3A657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571"/>
              <a:ext cx="304" cy="89"/>
            </a:xfrm>
            <a:custGeom>
              <a:avLst/>
              <a:gdLst>
                <a:gd name="T0" fmla="*/ 0 w 2432"/>
                <a:gd name="T1" fmla="*/ 0 h 719"/>
                <a:gd name="T2" fmla="*/ 0 w 2432"/>
                <a:gd name="T3" fmla="*/ 0 h 719"/>
                <a:gd name="T4" fmla="*/ 0 w 2432"/>
                <a:gd name="T5" fmla="*/ 0 h 719"/>
                <a:gd name="T6" fmla="*/ 0 w 2432"/>
                <a:gd name="T7" fmla="*/ 0 h 719"/>
                <a:gd name="T8" fmla="*/ 0 w 2432"/>
                <a:gd name="T9" fmla="*/ 0 h 719"/>
                <a:gd name="T10" fmla="*/ 0 w 2432"/>
                <a:gd name="T11" fmla="*/ 0 h 719"/>
                <a:gd name="T12" fmla="*/ 0 w 2432"/>
                <a:gd name="T13" fmla="*/ 0 h 719"/>
                <a:gd name="T14" fmla="*/ 0 w 2432"/>
                <a:gd name="T15" fmla="*/ 0 h 719"/>
                <a:gd name="T16" fmla="*/ 0 w 2432"/>
                <a:gd name="T17" fmla="*/ 0 h 719"/>
                <a:gd name="T18" fmla="*/ 0 w 2432"/>
                <a:gd name="T19" fmla="*/ 0 h 719"/>
                <a:gd name="T20" fmla="*/ 0 w 2432"/>
                <a:gd name="T21" fmla="*/ 0 h 719"/>
                <a:gd name="T22" fmla="*/ 0 w 2432"/>
                <a:gd name="T23" fmla="*/ 0 h 719"/>
                <a:gd name="T24" fmla="*/ 0 w 2432"/>
                <a:gd name="T25" fmla="*/ 0 h 719"/>
                <a:gd name="T26" fmla="*/ 0 w 2432"/>
                <a:gd name="T27" fmla="*/ 0 h 719"/>
                <a:gd name="T28" fmla="*/ 0 w 2432"/>
                <a:gd name="T29" fmla="*/ 0 h 719"/>
                <a:gd name="T30" fmla="*/ 0 w 2432"/>
                <a:gd name="T31" fmla="*/ 0 h 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32"/>
                <a:gd name="T49" fmla="*/ 0 h 719"/>
                <a:gd name="T50" fmla="*/ 2432 w 2432"/>
                <a:gd name="T51" fmla="*/ 719 h 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32" h="719">
                  <a:moveTo>
                    <a:pt x="0" y="0"/>
                  </a:moveTo>
                  <a:lnTo>
                    <a:pt x="2288" y="0"/>
                  </a:lnTo>
                  <a:lnTo>
                    <a:pt x="2432" y="215"/>
                  </a:lnTo>
                  <a:lnTo>
                    <a:pt x="2288" y="431"/>
                  </a:lnTo>
                  <a:lnTo>
                    <a:pt x="2288" y="719"/>
                  </a:lnTo>
                  <a:lnTo>
                    <a:pt x="1717" y="719"/>
                  </a:lnTo>
                  <a:lnTo>
                    <a:pt x="1717" y="575"/>
                  </a:lnTo>
                  <a:lnTo>
                    <a:pt x="2145" y="575"/>
                  </a:lnTo>
                  <a:lnTo>
                    <a:pt x="2145" y="431"/>
                  </a:lnTo>
                  <a:lnTo>
                    <a:pt x="1860" y="431"/>
                  </a:lnTo>
                  <a:lnTo>
                    <a:pt x="1860" y="288"/>
                  </a:lnTo>
                  <a:lnTo>
                    <a:pt x="2145" y="288"/>
                  </a:lnTo>
                  <a:lnTo>
                    <a:pt x="2145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5" name="Freeform 16">
              <a:extLst>
                <a:ext uri="{FF2B5EF4-FFF2-40B4-BE49-F238E27FC236}">
                  <a16:creationId xmlns:a16="http://schemas.microsoft.com/office/drawing/2014/main" id="{703B95B9-D904-9348-930B-AEE596727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606"/>
              <a:ext cx="215" cy="18"/>
            </a:xfrm>
            <a:custGeom>
              <a:avLst/>
              <a:gdLst>
                <a:gd name="T0" fmla="*/ 0 w 1717"/>
                <a:gd name="T1" fmla="*/ 0 h 143"/>
                <a:gd name="T2" fmla="*/ 0 w 1717"/>
                <a:gd name="T3" fmla="*/ 0 h 143"/>
                <a:gd name="T4" fmla="*/ 0 w 1717"/>
                <a:gd name="T5" fmla="*/ 0 h 143"/>
                <a:gd name="T6" fmla="*/ 0 w 1717"/>
                <a:gd name="T7" fmla="*/ 0 h 143"/>
                <a:gd name="T8" fmla="*/ 0 w 1717"/>
                <a:gd name="T9" fmla="*/ 0 h 143"/>
                <a:gd name="T10" fmla="*/ 0 w 1717"/>
                <a:gd name="T11" fmla="*/ 0 h 143"/>
                <a:gd name="T12" fmla="*/ 0 w 1717"/>
                <a:gd name="T13" fmla="*/ 0 h 1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17"/>
                <a:gd name="T22" fmla="*/ 0 h 143"/>
                <a:gd name="T23" fmla="*/ 1717 w 1717"/>
                <a:gd name="T24" fmla="*/ 143 h 14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17" h="143">
                  <a:moveTo>
                    <a:pt x="143" y="0"/>
                  </a:moveTo>
                  <a:lnTo>
                    <a:pt x="1717" y="0"/>
                  </a:lnTo>
                  <a:lnTo>
                    <a:pt x="1717" y="143"/>
                  </a:lnTo>
                  <a:lnTo>
                    <a:pt x="107" y="143"/>
                  </a:lnTo>
                  <a:lnTo>
                    <a:pt x="0" y="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6" name="Freeform 17">
              <a:extLst>
                <a:ext uri="{FF2B5EF4-FFF2-40B4-BE49-F238E27FC236}">
                  <a16:creationId xmlns:a16="http://schemas.microsoft.com/office/drawing/2014/main" id="{FAAF7C05-C7E3-514C-8AA7-907753109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" y="2499"/>
              <a:ext cx="125" cy="197"/>
            </a:xfrm>
            <a:custGeom>
              <a:avLst/>
              <a:gdLst>
                <a:gd name="T0" fmla="*/ 0 w 1001"/>
                <a:gd name="T1" fmla="*/ 0 h 1580"/>
                <a:gd name="T2" fmla="*/ 0 w 1001"/>
                <a:gd name="T3" fmla="*/ 0 h 1580"/>
                <a:gd name="T4" fmla="*/ 0 w 1001"/>
                <a:gd name="T5" fmla="*/ 0 h 1580"/>
                <a:gd name="T6" fmla="*/ 0 w 1001"/>
                <a:gd name="T7" fmla="*/ 0 h 1580"/>
                <a:gd name="T8" fmla="*/ 0 w 1001"/>
                <a:gd name="T9" fmla="*/ 0 h 1580"/>
                <a:gd name="T10" fmla="*/ 0 w 1001"/>
                <a:gd name="T11" fmla="*/ 0 h 1580"/>
                <a:gd name="T12" fmla="*/ 0 w 1001"/>
                <a:gd name="T13" fmla="*/ 0 h 1580"/>
                <a:gd name="T14" fmla="*/ 0 w 1001"/>
                <a:gd name="T15" fmla="*/ 0 h 1580"/>
                <a:gd name="T16" fmla="*/ 0 w 1001"/>
                <a:gd name="T17" fmla="*/ 0 h 1580"/>
                <a:gd name="T18" fmla="*/ 0 w 1001"/>
                <a:gd name="T19" fmla="*/ 0 h 1580"/>
                <a:gd name="T20" fmla="*/ 0 w 1001"/>
                <a:gd name="T21" fmla="*/ 0 h 1580"/>
                <a:gd name="T22" fmla="*/ 0 w 1001"/>
                <a:gd name="T23" fmla="*/ 0 h 158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01"/>
                <a:gd name="T37" fmla="*/ 0 h 1580"/>
                <a:gd name="T38" fmla="*/ 1001 w 1001"/>
                <a:gd name="T39" fmla="*/ 1580 h 158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01" h="1580">
                  <a:moveTo>
                    <a:pt x="0" y="0"/>
                  </a:moveTo>
                  <a:lnTo>
                    <a:pt x="0" y="1580"/>
                  </a:lnTo>
                  <a:lnTo>
                    <a:pt x="1001" y="1580"/>
                  </a:lnTo>
                  <a:lnTo>
                    <a:pt x="1001" y="862"/>
                  </a:lnTo>
                  <a:lnTo>
                    <a:pt x="858" y="862"/>
                  </a:lnTo>
                  <a:lnTo>
                    <a:pt x="858" y="1436"/>
                  </a:lnTo>
                  <a:lnTo>
                    <a:pt x="143" y="1436"/>
                  </a:lnTo>
                  <a:lnTo>
                    <a:pt x="143" y="143"/>
                  </a:lnTo>
                  <a:lnTo>
                    <a:pt x="1001" y="143"/>
                  </a:lnTo>
                  <a:lnTo>
                    <a:pt x="10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7" name="Freeform 18">
              <a:extLst>
                <a:ext uri="{FF2B5EF4-FFF2-40B4-BE49-F238E27FC236}">
                  <a16:creationId xmlns:a16="http://schemas.microsoft.com/office/drawing/2014/main" id="{124C0D6C-A82A-FF49-9954-1E87BBFF5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35"/>
              <a:ext cx="53" cy="125"/>
            </a:xfrm>
            <a:custGeom>
              <a:avLst/>
              <a:gdLst>
                <a:gd name="T0" fmla="*/ 0 w 428"/>
                <a:gd name="T1" fmla="*/ 0 h 1007"/>
                <a:gd name="T2" fmla="*/ 0 w 428"/>
                <a:gd name="T3" fmla="*/ 0 h 1007"/>
                <a:gd name="T4" fmla="*/ 0 w 428"/>
                <a:gd name="T5" fmla="*/ 0 h 1007"/>
                <a:gd name="T6" fmla="*/ 0 w 428"/>
                <a:gd name="T7" fmla="*/ 0 h 1007"/>
                <a:gd name="T8" fmla="*/ 0 w 428"/>
                <a:gd name="T9" fmla="*/ 0 h 1007"/>
                <a:gd name="T10" fmla="*/ 0 w 428"/>
                <a:gd name="T11" fmla="*/ 0 h 1007"/>
                <a:gd name="T12" fmla="*/ 0 w 428"/>
                <a:gd name="T13" fmla="*/ 0 h 1007"/>
                <a:gd name="T14" fmla="*/ 0 w 428"/>
                <a:gd name="T15" fmla="*/ 0 h 1007"/>
                <a:gd name="T16" fmla="*/ 0 w 428"/>
                <a:gd name="T17" fmla="*/ 0 h 1007"/>
                <a:gd name="T18" fmla="*/ 0 w 428"/>
                <a:gd name="T19" fmla="*/ 0 h 10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28"/>
                <a:gd name="T31" fmla="*/ 0 h 1007"/>
                <a:gd name="T32" fmla="*/ 428 w 428"/>
                <a:gd name="T33" fmla="*/ 1007 h 10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28" h="1007">
                  <a:moveTo>
                    <a:pt x="0" y="0"/>
                  </a:moveTo>
                  <a:lnTo>
                    <a:pt x="0" y="1007"/>
                  </a:lnTo>
                  <a:lnTo>
                    <a:pt x="428" y="1007"/>
                  </a:lnTo>
                  <a:lnTo>
                    <a:pt x="428" y="0"/>
                  </a:lnTo>
                  <a:lnTo>
                    <a:pt x="285" y="0"/>
                  </a:lnTo>
                  <a:lnTo>
                    <a:pt x="285" y="863"/>
                  </a:lnTo>
                  <a:lnTo>
                    <a:pt x="143" y="863"/>
                  </a:lnTo>
                  <a:lnTo>
                    <a:pt x="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8" name="Freeform 19">
              <a:extLst>
                <a:ext uri="{FF2B5EF4-FFF2-40B4-BE49-F238E27FC236}">
                  <a16:creationId xmlns:a16="http://schemas.microsoft.com/office/drawing/2014/main" id="{91D6CC82-56AA-9044-B5CF-EAD3EA800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35"/>
              <a:ext cx="53" cy="18"/>
            </a:xfrm>
            <a:custGeom>
              <a:avLst/>
              <a:gdLst>
                <a:gd name="T0" fmla="*/ 0 w 428"/>
                <a:gd name="T1" fmla="*/ 0 h 145"/>
                <a:gd name="T2" fmla="*/ 0 w 428"/>
                <a:gd name="T3" fmla="*/ 0 h 145"/>
                <a:gd name="T4" fmla="*/ 0 w 428"/>
                <a:gd name="T5" fmla="*/ 0 h 145"/>
                <a:gd name="T6" fmla="*/ 0 w 428"/>
                <a:gd name="T7" fmla="*/ 0 h 145"/>
                <a:gd name="T8" fmla="*/ 0 w 428"/>
                <a:gd name="T9" fmla="*/ 0 h 145"/>
                <a:gd name="T10" fmla="*/ 0 w 428"/>
                <a:gd name="T11" fmla="*/ 0 h 1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145"/>
                <a:gd name="T20" fmla="*/ 428 w 428"/>
                <a:gd name="T21" fmla="*/ 145 h 1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145">
                  <a:moveTo>
                    <a:pt x="0" y="145"/>
                  </a:moveTo>
                  <a:lnTo>
                    <a:pt x="428" y="145"/>
                  </a:lnTo>
                  <a:lnTo>
                    <a:pt x="428" y="0"/>
                  </a:ln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9" name="Freeform 20">
              <a:extLst>
                <a:ext uri="{FF2B5EF4-FFF2-40B4-BE49-F238E27FC236}">
                  <a16:creationId xmlns:a16="http://schemas.microsoft.com/office/drawing/2014/main" id="{C36D70F5-05BD-6842-B7E5-2F2096733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499"/>
              <a:ext cx="18" cy="90"/>
            </a:xfrm>
            <a:custGeom>
              <a:avLst/>
              <a:gdLst>
                <a:gd name="T0" fmla="*/ 0 w 143"/>
                <a:gd name="T1" fmla="*/ 0 h 718"/>
                <a:gd name="T2" fmla="*/ 0 w 143"/>
                <a:gd name="T3" fmla="*/ 0 h 718"/>
                <a:gd name="T4" fmla="*/ 0 w 143"/>
                <a:gd name="T5" fmla="*/ 0 h 718"/>
                <a:gd name="T6" fmla="*/ 0 w 143"/>
                <a:gd name="T7" fmla="*/ 0 h 718"/>
                <a:gd name="T8" fmla="*/ 0 w 143"/>
                <a:gd name="T9" fmla="*/ 0 h 718"/>
                <a:gd name="T10" fmla="*/ 0 w 143"/>
                <a:gd name="T11" fmla="*/ 0 h 7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3"/>
                <a:gd name="T19" fmla="*/ 0 h 718"/>
                <a:gd name="T20" fmla="*/ 143 w 143"/>
                <a:gd name="T21" fmla="*/ 718 h 7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3" h="718">
                  <a:moveTo>
                    <a:pt x="0" y="0"/>
                  </a:moveTo>
                  <a:lnTo>
                    <a:pt x="0" y="718"/>
                  </a:lnTo>
                  <a:lnTo>
                    <a:pt x="143" y="718"/>
                  </a:lnTo>
                  <a:lnTo>
                    <a:pt x="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50" name="Freeform 21">
              <a:extLst>
                <a:ext uri="{FF2B5EF4-FFF2-40B4-BE49-F238E27FC236}">
                  <a16:creationId xmlns:a16="http://schemas.microsoft.com/office/drawing/2014/main" id="{06AE7502-0388-2B44-AF58-0E3870A50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" y="2606"/>
              <a:ext cx="89" cy="90"/>
            </a:xfrm>
            <a:custGeom>
              <a:avLst/>
              <a:gdLst>
                <a:gd name="T0" fmla="*/ 0 w 714"/>
                <a:gd name="T1" fmla="*/ 0 h 718"/>
                <a:gd name="T2" fmla="*/ 0 w 714"/>
                <a:gd name="T3" fmla="*/ 0 h 718"/>
                <a:gd name="T4" fmla="*/ 0 w 714"/>
                <a:gd name="T5" fmla="*/ 0 h 718"/>
                <a:gd name="T6" fmla="*/ 0 w 714"/>
                <a:gd name="T7" fmla="*/ 0 h 718"/>
                <a:gd name="T8" fmla="*/ 0 w 714"/>
                <a:gd name="T9" fmla="*/ 0 h 718"/>
                <a:gd name="T10" fmla="*/ 0 w 714"/>
                <a:gd name="T11" fmla="*/ 0 h 718"/>
                <a:gd name="T12" fmla="*/ 0 w 714"/>
                <a:gd name="T13" fmla="*/ 0 h 718"/>
                <a:gd name="T14" fmla="*/ 0 w 714"/>
                <a:gd name="T15" fmla="*/ 0 h 718"/>
                <a:gd name="T16" fmla="*/ 0 w 714"/>
                <a:gd name="T17" fmla="*/ 0 h 718"/>
                <a:gd name="T18" fmla="*/ 0 w 714"/>
                <a:gd name="T19" fmla="*/ 0 h 718"/>
                <a:gd name="T20" fmla="*/ 0 w 714"/>
                <a:gd name="T21" fmla="*/ 0 h 718"/>
                <a:gd name="T22" fmla="*/ 0 w 714"/>
                <a:gd name="T23" fmla="*/ 0 h 718"/>
                <a:gd name="T24" fmla="*/ 0 w 714"/>
                <a:gd name="T25" fmla="*/ 0 h 718"/>
                <a:gd name="T26" fmla="*/ 0 w 714"/>
                <a:gd name="T27" fmla="*/ 0 h 7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14"/>
                <a:gd name="T43" fmla="*/ 0 h 718"/>
                <a:gd name="T44" fmla="*/ 714 w 714"/>
                <a:gd name="T45" fmla="*/ 718 h 7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14" h="718">
                  <a:moveTo>
                    <a:pt x="0" y="287"/>
                  </a:moveTo>
                  <a:lnTo>
                    <a:pt x="0" y="718"/>
                  </a:lnTo>
                  <a:lnTo>
                    <a:pt x="714" y="718"/>
                  </a:lnTo>
                  <a:lnTo>
                    <a:pt x="714" y="287"/>
                  </a:lnTo>
                  <a:lnTo>
                    <a:pt x="571" y="287"/>
                  </a:lnTo>
                  <a:lnTo>
                    <a:pt x="571" y="574"/>
                  </a:lnTo>
                  <a:lnTo>
                    <a:pt x="143" y="574"/>
                  </a:lnTo>
                  <a:lnTo>
                    <a:pt x="143" y="431"/>
                  </a:lnTo>
                  <a:lnTo>
                    <a:pt x="286" y="431"/>
                  </a:lnTo>
                  <a:lnTo>
                    <a:pt x="286" y="0"/>
                  </a:lnTo>
                  <a:lnTo>
                    <a:pt x="143" y="0"/>
                  </a:lnTo>
                  <a:lnTo>
                    <a:pt x="143" y="287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199" name="Text Box 22">
            <a:extLst>
              <a:ext uri="{FF2B5EF4-FFF2-40B4-BE49-F238E27FC236}">
                <a16:creationId xmlns:a16="http://schemas.microsoft.com/office/drawing/2014/main" id="{3A7E73F4-A984-D243-9421-FFCE923E4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7179" y="2133511"/>
            <a:ext cx="1404552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= 10111101…</a:t>
            </a:r>
          </a:p>
        </p:txBody>
      </p:sp>
      <p:sp>
        <p:nvSpPr>
          <p:cNvPr id="8200" name="AutoShape 23">
            <a:extLst>
              <a:ext uri="{FF2B5EF4-FFF2-40B4-BE49-F238E27FC236}">
                <a16:creationId xmlns:a16="http://schemas.microsoft.com/office/drawing/2014/main" id="{B9C7595B-720C-9448-8839-E8AFC5224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038" y="2198688"/>
            <a:ext cx="482600" cy="506412"/>
          </a:xfrm>
          <a:prstGeom prst="foldedCorner">
            <a:avLst>
              <a:gd name="adj" fmla="val 29713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-----</a:t>
            </a:r>
          </a:p>
          <a:p>
            <a:pPr algn="ctr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-----</a:t>
            </a:r>
          </a:p>
          <a:p>
            <a:pPr algn="ctr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-----</a:t>
            </a:r>
          </a:p>
        </p:txBody>
      </p:sp>
      <p:sp>
        <p:nvSpPr>
          <p:cNvPr id="8201" name="Text Box 24">
            <a:extLst>
              <a:ext uri="{FF2B5EF4-FFF2-40B4-BE49-F238E27FC236}">
                <a16:creationId xmlns:a16="http://schemas.microsoft.com/office/drawing/2014/main" id="{BFE01C9F-FD14-5144-A62D-EEE491584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3313" y="2828926"/>
            <a:ext cx="1524776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= 00110010…</a:t>
            </a:r>
          </a:p>
        </p:txBody>
      </p:sp>
      <p:sp>
        <p:nvSpPr>
          <p:cNvPr id="8202" name="Text Box 25">
            <a:extLst>
              <a:ext uri="{FF2B5EF4-FFF2-40B4-BE49-F238E27FC236}">
                <a16:creationId xmlns:a16="http://schemas.microsoft.com/office/drawing/2014/main" id="{2D702851-F9E7-F64B-A23E-361929A98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438" y="2514601"/>
            <a:ext cx="1277914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 10001111…</a:t>
            </a:r>
          </a:p>
        </p:txBody>
      </p:sp>
      <p:sp>
        <p:nvSpPr>
          <p:cNvPr id="8203" name="Text Box 26">
            <a:extLst>
              <a:ext uri="{FF2B5EF4-FFF2-40B4-BE49-F238E27FC236}">
                <a16:creationId xmlns:a16="http://schemas.microsoft.com/office/drawing/2014/main" id="{59ED9B8E-7193-604E-9A57-84311F8B0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13" y="2362200"/>
            <a:ext cx="665567" cy="6463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en-US" sz="3600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8204" name="Text Box 27">
            <a:extLst>
              <a:ext uri="{FF2B5EF4-FFF2-40B4-BE49-F238E27FC236}">
                <a16:creationId xmlns:a16="http://schemas.microsoft.com/office/drawing/2014/main" id="{3505F5F8-CA31-9F4A-B868-F7A3B1F8B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663" y="2833688"/>
            <a:ext cx="1524776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+mn-lt"/>
              </a:rPr>
              <a:t>00110010… =</a:t>
            </a:r>
          </a:p>
        </p:txBody>
      </p:sp>
      <p:sp>
        <p:nvSpPr>
          <p:cNvPr id="8205" name="Line 28">
            <a:extLst>
              <a:ext uri="{FF2B5EF4-FFF2-40B4-BE49-F238E27FC236}">
                <a16:creationId xmlns:a16="http://schemas.microsoft.com/office/drawing/2014/main" id="{FAE20ACC-B495-764F-8958-8C91DEE3BE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8038" y="2524126"/>
            <a:ext cx="381000" cy="18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6" name="Line 29">
            <a:extLst>
              <a:ext uri="{FF2B5EF4-FFF2-40B4-BE49-F238E27FC236}">
                <a16:creationId xmlns:a16="http://schemas.microsoft.com/office/drawing/2014/main" id="{B85D6EF7-7CE9-8342-AF84-D82C4B9901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18038" y="2743201"/>
            <a:ext cx="381000" cy="12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7" name="Line 30">
            <a:extLst>
              <a:ext uri="{FF2B5EF4-FFF2-40B4-BE49-F238E27FC236}">
                <a16:creationId xmlns:a16="http://schemas.microsoft.com/office/drawing/2014/main" id="{E77053C7-0BA4-6648-AA21-774C7E509E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0039" y="2676525"/>
            <a:ext cx="3063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8" name="AutoShape 31">
            <a:extLst>
              <a:ext uri="{FF2B5EF4-FFF2-40B4-BE49-F238E27FC236}">
                <a16:creationId xmlns:a16="http://schemas.microsoft.com/office/drawing/2014/main" id="{35591038-96F3-E144-AB62-05BBA47FF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5476" y="2268538"/>
            <a:ext cx="538163" cy="779462"/>
          </a:xfrm>
          <a:prstGeom prst="rightArrow">
            <a:avLst>
              <a:gd name="adj1" fmla="val 50000"/>
              <a:gd name="adj2" fmla="val 25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209" name="Text Box 32">
            <a:extLst>
              <a:ext uri="{FF2B5EF4-FFF2-40B4-BE49-F238E27FC236}">
                <a16:creationId xmlns:a16="http://schemas.microsoft.com/office/drawing/2014/main" id="{5F50CBCC-D27F-B344-A495-E7407DC33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1238" y="2286000"/>
            <a:ext cx="665567" cy="6463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en-US" sz="360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8210" name="Line 33">
            <a:extLst>
              <a:ext uri="{FF2B5EF4-FFF2-40B4-BE49-F238E27FC236}">
                <a16:creationId xmlns:a16="http://schemas.microsoft.com/office/drawing/2014/main" id="{06A22ADF-AA95-674F-BF7A-2BCE37A0057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967664" y="2743201"/>
            <a:ext cx="307975" cy="12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1" name="Text Box 34">
            <a:extLst>
              <a:ext uri="{FF2B5EF4-FFF2-40B4-BE49-F238E27FC236}">
                <a16:creationId xmlns:a16="http://schemas.microsoft.com/office/drawing/2014/main" id="{B468B602-0277-2549-B6DF-28C941539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5912" y="1984533"/>
            <a:ext cx="1378904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   10111101…</a:t>
            </a:r>
          </a:p>
        </p:txBody>
      </p:sp>
      <p:sp>
        <p:nvSpPr>
          <p:cNvPr id="8212" name="Line 35">
            <a:extLst>
              <a:ext uri="{FF2B5EF4-FFF2-40B4-BE49-F238E27FC236}">
                <a16:creationId xmlns:a16="http://schemas.microsoft.com/office/drawing/2014/main" id="{885C8C70-B769-694D-AC15-7A693886DB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4638" y="2362201"/>
            <a:ext cx="381000" cy="12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3" name="AutoShape 36">
            <a:extLst>
              <a:ext uri="{FF2B5EF4-FFF2-40B4-BE49-F238E27FC236}">
                <a16:creationId xmlns:a16="http://schemas.microsoft.com/office/drawing/2014/main" id="{21F07210-3FE1-8249-85D4-8157BACB1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309" y="3464858"/>
            <a:ext cx="3017839" cy="719694"/>
          </a:xfrm>
          <a:prstGeom prst="wedgeRectCallout">
            <a:avLst>
              <a:gd name="adj1" fmla="val -769"/>
              <a:gd name="adj2" fmla="val -9296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Key is a random bit sequence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as long as the plaintext</a:t>
            </a:r>
          </a:p>
        </p:txBody>
      </p:sp>
      <p:sp>
        <p:nvSpPr>
          <p:cNvPr id="8214" name="AutoShape 37">
            <a:extLst>
              <a:ext uri="{FF2B5EF4-FFF2-40B4-BE49-F238E27FC236}">
                <a16:creationId xmlns:a16="http://schemas.microsoft.com/office/drawing/2014/main" id="{40DB1024-1DFD-FA41-AF12-2B1B5D856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961" y="4267199"/>
            <a:ext cx="3017839" cy="976311"/>
          </a:xfrm>
          <a:prstGeom prst="wedgeRectCallout">
            <a:avLst>
              <a:gd name="adj1" fmla="val 4227"/>
              <a:gd name="adj2" fmla="val -197347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Encrypt by bitwise XOR of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plaintext and key: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ciphertext =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plaintext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  <a:sym typeface="Symbol" pitchFamily="2" charset="2"/>
              </a:rPr>
              <a:t>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key</a:t>
            </a:r>
          </a:p>
        </p:txBody>
      </p:sp>
      <p:sp>
        <p:nvSpPr>
          <p:cNvPr id="8215" name="AutoShape 38">
            <a:extLst>
              <a:ext uri="{FF2B5EF4-FFF2-40B4-BE49-F238E27FC236}">
                <a16:creationId xmlns:a16="http://schemas.microsoft.com/office/drawing/2014/main" id="{98407BCF-AADD-4742-9882-DCE1AF664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7739" y="3581399"/>
            <a:ext cx="2954338" cy="1752599"/>
          </a:xfrm>
          <a:prstGeom prst="wedgeRectCallout">
            <a:avLst>
              <a:gd name="adj1" fmla="val -24380"/>
              <a:gd name="adj2" fmla="val -92361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Decrypt by bitwise XOR of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ciphertext and key: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ciphertext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  <a:sym typeface="Symbol" pitchFamily="2" charset="2"/>
              </a:rPr>
              <a:t>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key </a:t>
            </a: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= 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(plaintext </a:t>
            </a:r>
            <a:r>
              <a:rPr lang="en-US" altLang="en-US" sz="1800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 key) </a:t>
            </a:r>
            <a:r>
              <a:rPr lang="en-US" altLang="en-US" sz="1800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 key =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plaintext </a:t>
            </a:r>
            <a:r>
              <a:rPr lang="en-US" altLang="en-US" sz="1800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 (key </a:t>
            </a:r>
            <a:r>
              <a:rPr lang="en-US" altLang="en-US" sz="1800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 key) =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plaintext </a:t>
            </a:r>
          </a:p>
        </p:txBody>
      </p:sp>
      <p:grpSp>
        <p:nvGrpSpPr>
          <p:cNvPr id="8217" name="Group 40">
            <a:extLst>
              <a:ext uri="{FF2B5EF4-FFF2-40B4-BE49-F238E27FC236}">
                <a16:creationId xmlns:a16="http://schemas.microsoft.com/office/drawing/2014/main" id="{B0835B95-AF3C-E640-823C-F5ECC762D3C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53576" y="2878138"/>
            <a:ext cx="657225" cy="322262"/>
            <a:chOff x="1410" y="2496"/>
            <a:chExt cx="414" cy="203"/>
          </a:xfrm>
        </p:grpSpPr>
        <p:sp>
          <p:nvSpPr>
            <p:cNvPr id="8219" name="AutoShape 41">
              <a:extLst>
                <a:ext uri="{FF2B5EF4-FFF2-40B4-BE49-F238E27FC236}">
                  <a16:creationId xmlns:a16="http://schemas.microsoft.com/office/drawing/2014/main" id="{14765F26-121D-304D-9B1A-A65BCF55994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10" y="2496"/>
              <a:ext cx="414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0" name="Freeform 42">
              <a:extLst>
                <a:ext uri="{FF2B5EF4-FFF2-40B4-BE49-F238E27FC236}">
                  <a16:creationId xmlns:a16="http://schemas.microsoft.com/office/drawing/2014/main" id="{A781FC6D-AC31-D942-B16B-BF1404897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3" y="2615"/>
              <a:ext cx="72" cy="75"/>
            </a:xfrm>
            <a:custGeom>
              <a:avLst/>
              <a:gdLst>
                <a:gd name="T0" fmla="*/ 0 w 579"/>
                <a:gd name="T1" fmla="*/ 0 h 605"/>
                <a:gd name="T2" fmla="*/ 0 w 579"/>
                <a:gd name="T3" fmla="*/ 0 h 605"/>
                <a:gd name="T4" fmla="*/ 0 w 579"/>
                <a:gd name="T5" fmla="*/ 0 h 605"/>
                <a:gd name="T6" fmla="*/ 0 w 579"/>
                <a:gd name="T7" fmla="*/ 0 h 605"/>
                <a:gd name="T8" fmla="*/ 0 w 579"/>
                <a:gd name="T9" fmla="*/ 0 h 605"/>
                <a:gd name="T10" fmla="*/ 0 w 579"/>
                <a:gd name="T11" fmla="*/ 0 h 605"/>
                <a:gd name="T12" fmla="*/ 0 w 579"/>
                <a:gd name="T13" fmla="*/ 0 h 605"/>
                <a:gd name="T14" fmla="*/ 0 w 579"/>
                <a:gd name="T15" fmla="*/ 0 h 6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79"/>
                <a:gd name="T25" fmla="*/ 0 h 605"/>
                <a:gd name="T26" fmla="*/ 579 w 579"/>
                <a:gd name="T27" fmla="*/ 605 h 6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79" h="605">
                  <a:moveTo>
                    <a:pt x="136" y="12"/>
                  </a:moveTo>
                  <a:lnTo>
                    <a:pt x="136" y="309"/>
                  </a:lnTo>
                  <a:lnTo>
                    <a:pt x="0" y="314"/>
                  </a:lnTo>
                  <a:lnTo>
                    <a:pt x="12" y="605"/>
                  </a:lnTo>
                  <a:lnTo>
                    <a:pt x="567" y="599"/>
                  </a:lnTo>
                  <a:lnTo>
                    <a:pt x="579" y="0"/>
                  </a:lnTo>
                  <a:lnTo>
                    <a:pt x="136" y="12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1" name="Freeform 43">
              <a:extLst>
                <a:ext uri="{FF2B5EF4-FFF2-40B4-BE49-F238E27FC236}">
                  <a16:creationId xmlns:a16="http://schemas.microsoft.com/office/drawing/2014/main" id="{9502BCDC-4C5D-3B40-BC44-9D464A0DD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" y="2618"/>
              <a:ext cx="54" cy="30"/>
            </a:xfrm>
            <a:custGeom>
              <a:avLst/>
              <a:gdLst>
                <a:gd name="T0" fmla="*/ 0 w 437"/>
                <a:gd name="T1" fmla="*/ 0 h 243"/>
                <a:gd name="T2" fmla="*/ 0 w 437"/>
                <a:gd name="T3" fmla="*/ 0 h 243"/>
                <a:gd name="T4" fmla="*/ 0 w 437"/>
                <a:gd name="T5" fmla="*/ 0 h 243"/>
                <a:gd name="T6" fmla="*/ 0 w 437"/>
                <a:gd name="T7" fmla="*/ 0 h 243"/>
                <a:gd name="T8" fmla="*/ 0 w 437"/>
                <a:gd name="T9" fmla="*/ 0 h 243"/>
                <a:gd name="T10" fmla="*/ 0 w 437"/>
                <a:gd name="T11" fmla="*/ 0 h 2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7"/>
                <a:gd name="T19" fmla="*/ 0 h 243"/>
                <a:gd name="T20" fmla="*/ 437 w 437"/>
                <a:gd name="T21" fmla="*/ 243 h 24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7" h="243">
                  <a:moveTo>
                    <a:pt x="0" y="18"/>
                  </a:moveTo>
                  <a:lnTo>
                    <a:pt x="35" y="243"/>
                  </a:lnTo>
                  <a:lnTo>
                    <a:pt x="437" y="243"/>
                  </a:lnTo>
                  <a:lnTo>
                    <a:pt x="39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2" name="Freeform 44">
              <a:extLst>
                <a:ext uri="{FF2B5EF4-FFF2-40B4-BE49-F238E27FC236}">
                  <a16:creationId xmlns:a16="http://schemas.microsoft.com/office/drawing/2014/main" id="{A4D06172-7D4E-B143-B7E2-92361DED0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" y="2669"/>
              <a:ext cx="72" cy="17"/>
            </a:xfrm>
            <a:custGeom>
              <a:avLst/>
              <a:gdLst>
                <a:gd name="T0" fmla="*/ 0 w 573"/>
                <a:gd name="T1" fmla="*/ 0 h 136"/>
                <a:gd name="T2" fmla="*/ 0 w 573"/>
                <a:gd name="T3" fmla="*/ 0 h 136"/>
                <a:gd name="T4" fmla="*/ 0 w 573"/>
                <a:gd name="T5" fmla="*/ 0 h 136"/>
                <a:gd name="T6" fmla="*/ 0 w 573"/>
                <a:gd name="T7" fmla="*/ 0 h 136"/>
                <a:gd name="T8" fmla="*/ 0 w 573"/>
                <a:gd name="T9" fmla="*/ 0 h 136"/>
                <a:gd name="T10" fmla="*/ 0 w 573"/>
                <a:gd name="T11" fmla="*/ 0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73"/>
                <a:gd name="T19" fmla="*/ 0 h 136"/>
                <a:gd name="T20" fmla="*/ 573 w 573"/>
                <a:gd name="T21" fmla="*/ 136 h 1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73" h="136">
                  <a:moveTo>
                    <a:pt x="24" y="0"/>
                  </a:moveTo>
                  <a:lnTo>
                    <a:pt x="573" y="0"/>
                  </a:lnTo>
                  <a:lnTo>
                    <a:pt x="555" y="136"/>
                  </a:lnTo>
                  <a:lnTo>
                    <a:pt x="0" y="1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3" name="Freeform 45">
              <a:extLst>
                <a:ext uri="{FF2B5EF4-FFF2-40B4-BE49-F238E27FC236}">
                  <a16:creationId xmlns:a16="http://schemas.microsoft.com/office/drawing/2014/main" id="{AB323D03-AA06-934C-89E5-ACBC0C90D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08"/>
              <a:ext cx="67" cy="40"/>
            </a:xfrm>
            <a:custGeom>
              <a:avLst/>
              <a:gdLst>
                <a:gd name="T0" fmla="*/ 0 w 537"/>
                <a:gd name="T1" fmla="*/ 0 h 326"/>
                <a:gd name="T2" fmla="*/ 0 w 537"/>
                <a:gd name="T3" fmla="*/ 0 h 326"/>
                <a:gd name="T4" fmla="*/ 0 w 537"/>
                <a:gd name="T5" fmla="*/ 0 h 326"/>
                <a:gd name="T6" fmla="*/ 0 w 537"/>
                <a:gd name="T7" fmla="*/ 0 h 326"/>
                <a:gd name="T8" fmla="*/ 0 w 537"/>
                <a:gd name="T9" fmla="*/ 0 h 326"/>
                <a:gd name="T10" fmla="*/ 0 w 537"/>
                <a:gd name="T11" fmla="*/ 0 h 3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7"/>
                <a:gd name="T19" fmla="*/ 0 h 326"/>
                <a:gd name="T20" fmla="*/ 537 w 537"/>
                <a:gd name="T21" fmla="*/ 326 h 3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7" h="326">
                  <a:moveTo>
                    <a:pt x="0" y="0"/>
                  </a:moveTo>
                  <a:lnTo>
                    <a:pt x="0" y="326"/>
                  </a:lnTo>
                  <a:lnTo>
                    <a:pt x="537" y="296"/>
                  </a:lnTo>
                  <a:lnTo>
                    <a:pt x="501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4" name="Freeform 46">
              <a:extLst>
                <a:ext uri="{FF2B5EF4-FFF2-40B4-BE49-F238E27FC236}">
                  <a16:creationId xmlns:a16="http://schemas.microsoft.com/office/drawing/2014/main" id="{678C9427-0ACE-3E41-903A-768DDF61C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" y="2505"/>
              <a:ext cx="378" cy="181"/>
            </a:xfrm>
            <a:custGeom>
              <a:avLst/>
              <a:gdLst>
                <a:gd name="T0" fmla="*/ 0 w 3031"/>
                <a:gd name="T1" fmla="*/ 0 h 1448"/>
                <a:gd name="T2" fmla="*/ 0 w 3031"/>
                <a:gd name="T3" fmla="*/ 0 h 1448"/>
                <a:gd name="T4" fmla="*/ 0 w 3031"/>
                <a:gd name="T5" fmla="*/ 0 h 1448"/>
                <a:gd name="T6" fmla="*/ 0 w 3031"/>
                <a:gd name="T7" fmla="*/ 0 h 1448"/>
                <a:gd name="T8" fmla="*/ 0 w 3031"/>
                <a:gd name="T9" fmla="*/ 0 h 1448"/>
                <a:gd name="T10" fmla="*/ 0 w 3031"/>
                <a:gd name="T11" fmla="*/ 0 h 1448"/>
                <a:gd name="T12" fmla="*/ 0 w 3031"/>
                <a:gd name="T13" fmla="*/ 0 h 1448"/>
                <a:gd name="T14" fmla="*/ 0 w 3031"/>
                <a:gd name="T15" fmla="*/ 0 h 1448"/>
                <a:gd name="T16" fmla="*/ 0 w 3031"/>
                <a:gd name="T17" fmla="*/ 0 h 1448"/>
                <a:gd name="T18" fmla="*/ 0 w 3031"/>
                <a:gd name="T19" fmla="*/ 0 h 1448"/>
                <a:gd name="T20" fmla="*/ 0 w 3031"/>
                <a:gd name="T21" fmla="*/ 0 h 1448"/>
                <a:gd name="T22" fmla="*/ 0 w 3031"/>
                <a:gd name="T23" fmla="*/ 0 h 1448"/>
                <a:gd name="T24" fmla="*/ 0 w 3031"/>
                <a:gd name="T25" fmla="*/ 0 h 1448"/>
                <a:gd name="T26" fmla="*/ 0 w 3031"/>
                <a:gd name="T27" fmla="*/ 0 h 1448"/>
                <a:gd name="T28" fmla="*/ 0 w 3031"/>
                <a:gd name="T29" fmla="*/ 0 h 14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031"/>
                <a:gd name="T46" fmla="*/ 0 h 1448"/>
                <a:gd name="T47" fmla="*/ 3031 w 3031"/>
                <a:gd name="T48" fmla="*/ 1448 h 14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031" h="1448">
                  <a:moveTo>
                    <a:pt x="24" y="0"/>
                  </a:moveTo>
                  <a:lnTo>
                    <a:pt x="0" y="1424"/>
                  </a:lnTo>
                  <a:lnTo>
                    <a:pt x="845" y="1448"/>
                  </a:lnTo>
                  <a:lnTo>
                    <a:pt x="868" y="897"/>
                  </a:lnTo>
                  <a:lnTo>
                    <a:pt x="3013" y="873"/>
                  </a:lnTo>
                  <a:lnTo>
                    <a:pt x="3031" y="594"/>
                  </a:lnTo>
                  <a:lnTo>
                    <a:pt x="863" y="582"/>
                  </a:lnTo>
                  <a:lnTo>
                    <a:pt x="851" y="7"/>
                  </a:lnTo>
                  <a:lnTo>
                    <a:pt x="597" y="19"/>
                  </a:lnTo>
                  <a:lnTo>
                    <a:pt x="574" y="1175"/>
                  </a:lnTo>
                  <a:lnTo>
                    <a:pt x="308" y="1170"/>
                  </a:lnTo>
                  <a:lnTo>
                    <a:pt x="296" y="286"/>
                  </a:lnTo>
                  <a:lnTo>
                    <a:pt x="284" y="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5" name="Freeform 47">
              <a:extLst>
                <a:ext uri="{FF2B5EF4-FFF2-40B4-BE49-F238E27FC236}">
                  <a16:creationId xmlns:a16="http://schemas.microsoft.com/office/drawing/2014/main" id="{3C067737-F2EA-694B-B3AE-B35990372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" y="2510"/>
              <a:ext cx="19" cy="79"/>
            </a:xfrm>
            <a:custGeom>
              <a:avLst/>
              <a:gdLst>
                <a:gd name="T0" fmla="*/ 0 w 154"/>
                <a:gd name="T1" fmla="*/ 0 h 634"/>
                <a:gd name="T2" fmla="*/ 0 w 154"/>
                <a:gd name="T3" fmla="*/ 0 h 634"/>
                <a:gd name="T4" fmla="*/ 0 w 154"/>
                <a:gd name="T5" fmla="*/ 0 h 634"/>
                <a:gd name="T6" fmla="*/ 0 w 154"/>
                <a:gd name="T7" fmla="*/ 0 h 634"/>
                <a:gd name="T8" fmla="*/ 0 w 154"/>
                <a:gd name="T9" fmla="*/ 0 h 634"/>
                <a:gd name="T10" fmla="*/ 0 w 154"/>
                <a:gd name="T11" fmla="*/ 0 h 634"/>
                <a:gd name="T12" fmla="*/ 0 w 154"/>
                <a:gd name="T13" fmla="*/ 0 h 6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4"/>
                <a:gd name="T22" fmla="*/ 0 h 634"/>
                <a:gd name="T23" fmla="*/ 154 w 154"/>
                <a:gd name="T24" fmla="*/ 634 h 6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4" h="634">
                  <a:moveTo>
                    <a:pt x="88" y="47"/>
                  </a:moveTo>
                  <a:lnTo>
                    <a:pt x="0" y="124"/>
                  </a:lnTo>
                  <a:lnTo>
                    <a:pt x="6" y="634"/>
                  </a:lnTo>
                  <a:lnTo>
                    <a:pt x="154" y="623"/>
                  </a:lnTo>
                  <a:lnTo>
                    <a:pt x="148" y="0"/>
                  </a:lnTo>
                  <a:lnTo>
                    <a:pt x="88" y="47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6" name="Freeform 48">
              <a:extLst>
                <a:ext uri="{FF2B5EF4-FFF2-40B4-BE49-F238E27FC236}">
                  <a16:creationId xmlns:a16="http://schemas.microsoft.com/office/drawing/2014/main" id="{F477CFD5-E8AD-EB4C-8CA9-FD0EEFC46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" y="2526"/>
              <a:ext cx="71" cy="143"/>
            </a:xfrm>
            <a:custGeom>
              <a:avLst/>
              <a:gdLst>
                <a:gd name="T0" fmla="*/ 0 w 567"/>
                <a:gd name="T1" fmla="*/ 0 h 1151"/>
                <a:gd name="T2" fmla="*/ 0 w 567"/>
                <a:gd name="T3" fmla="*/ 0 h 1151"/>
                <a:gd name="T4" fmla="*/ 0 w 567"/>
                <a:gd name="T5" fmla="*/ 0 h 1151"/>
                <a:gd name="T6" fmla="*/ 0 w 567"/>
                <a:gd name="T7" fmla="*/ 0 h 1151"/>
                <a:gd name="T8" fmla="*/ 0 w 567"/>
                <a:gd name="T9" fmla="*/ 0 h 1151"/>
                <a:gd name="T10" fmla="*/ 0 w 567"/>
                <a:gd name="T11" fmla="*/ 0 h 1151"/>
                <a:gd name="T12" fmla="*/ 0 w 567"/>
                <a:gd name="T13" fmla="*/ 0 h 1151"/>
                <a:gd name="T14" fmla="*/ 0 w 567"/>
                <a:gd name="T15" fmla="*/ 0 h 11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7"/>
                <a:gd name="T25" fmla="*/ 0 h 1151"/>
                <a:gd name="T26" fmla="*/ 567 w 567"/>
                <a:gd name="T27" fmla="*/ 1151 h 115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7" h="1151">
                  <a:moveTo>
                    <a:pt x="0" y="18"/>
                  </a:moveTo>
                  <a:lnTo>
                    <a:pt x="0" y="1151"/>
                  </a:lnTo>
                  <a:lnTo>
                    <a:pt x="89" y="1074"/>
                  </a:lnTo>
                  <a:lnTo>
                    <a:pt x="124" y="118"/>
                  </a:lnTo>
                  <a:lnTo>
                    <a:pt x="490" y="101"/>
                  </a:lnTo>
                  <a:lnTo>
                    <a:pt x="567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7" name="Freeform 49">
              <a:extLst>
                <a:ext uri="{FF2B5EF4-FFF2-40B4-BE49-F238E27FC236}">
                  <a16:creationId xmlns:a16="http://schemas.microsoft.com/office/drawing/2014/main" id="{92ACC43D-C49F-5B4C-ADEC-BAF707A8A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" y="2598"/>
              <a:ext cx="373" cy="85"/>
            </a:xfrm>
            <a:custGeom>
              <a:avLst/>
              <a:gdLst>
                <a:gd name="T0" fmla="*/ 0 w 2983"/>
                <a:gd name="T1" fmla="*/ 0 h 682"/>
                <a:gd name="T2" fmla="*/ 0 w 2983"/>
                <a:gd name="T3" fmla="*/ 0 h 682"/>
                <a:gd name="T4" fmla="*/ 0 w 2983"/>
                <a:gd name="T5" fmla="*/ 0 h 682"/>
                <a:gd name="T6" fmla="*/ 0 w 2983"/>
                <a:gd name="T7" fmla="*/ 0 h 682"/>
                <a:gd name="T8" fmla="*/ 0 w 2983"/>
                <a:gd name="T9" fmla="*/ 0 h 682"/>
                <a:gd name="T10" fmla="*/ 0 w 2983"/>
                <a:gd name="T11" fmla="*/ 0 h 682"/>
                <a:gd name="T12" fmla="*/ 0 w 2983"/>
                <a:gd name="T13" fmla="*/ 0 h 682"/>
                <a:gd name="T14" fmla="*/ 0 w 2983"/>
                <a:gd name="T15" fmla="*/ 0 h 682"/>
                <a:gd name="T16" fmla="*/ 0 w 2983"/>
                <a:gd name="T17" fmla="*/ 0 h 682"/>
                <a:gd name="T18" fmla="*/ 0 w 2983"/>
                <a:gd name="T19" fmla="*/ 0 h 6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83"/>
                <a:gd name="T31" fmla="*/ 0 h 682"/>
                <a:gd name="T32" fmla="*/ 2983 w 2983"/>
                <a:gd name="T33" fmla="*/ 682 h 6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83" h="682">
                  <a:moveTo>
                    <a:pt x="690" y="0"/>
                  </a:moveTo>
                  <a:lnTo>
                    <a:pt x="690" y="570"/>
                  </a:lnTo>
                  <a:lnTo>
                    <a:pt x="123" y="564"/>
                  </a:lnTo>
                  <a:lnTo>
                    <a:pt x="0" y="665"/>
                  </a:lnTo>
                  <a:lnTo>
                    <a:pt x="821" y="682"/>
                  </a:lnTo>
                  <a:lnTo>
                    <a:pt x="844" y="137"/>
                  </a:lnTo>
                  <a:lnTo>
                    <a:pt x="2948" y="137"/>
                  </a:lnTo>
                  <a:lnTo>
                    <a:pt x="2983" y="0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8" name="Freeform 50">
              <a:extLst>
                <a:ext uri="{FF2B5EF4-FFF2-40B4-BE49-F238E27FC236}">
                  <a16:creationId xmlns:a16="http://schemas.microsoft.com/office/drawing/2014/main" id="{09E74872-3F12-D742-8B7F-F950D151D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571"/>
              <a:ext cx="304" cy="89"/>
            </a:xfrm>
            <a:custGeom>
              <a:avLst/>
              <a:gdLst>
                <a:gd name="T0" fmla="*/ 0 w 2432"/>
                <a:gd name="T1" fmla="*/ 0 h 719"/>
                <a:gd name="T2" fmla="*/ 0 w 2432"/>
                <a:gd name="T3" fmla="*/ 0 h 719"/>
                <a:gd name="T4" fmla="*/ 0 w 2432"/>
                <a:gd name="T5" fmla="*/ 0 h 719"/>
                <a:gd name="T6" fmla="*/ 0 w 2432"/>
                <a:gd name="T7" fmla="*/ 0 h 719"/>
                <a:gd name="T8" fmla="*/ 0 w 2432"/>
                <a:gd name="T9" fmla="*/ 0 h 719"/>
                <a:gd name="T10" fmla="*/ 0 w 2432"/>
                <a:gd name="T11" fmla="*/ 0 h 719"/>
                <a:gd name="T12" fmla="*/ 0 w 2432"/>
                <a:gd name="T13" fmla="*/ 0 h 719"/>
                <a:gd name="T14" fmla="*/ 0 w 2432"/>
                <a:gd name="T15" fmla="*/ 0 h 719"/>
                <a:gd name="T16" fmla="*/ 0 w 2432"/>
                <a:gd name="T17" fmla="*/ 0 h 719"/>
                <a:gd name="T18" fmla="*/ 0 w 2432"/>
                <a:gd name="T19" fmla="*/ 0 h 719"/>
                <a:gd name="T20" fmla="*/ 0 w 2432"/>
                <a:gd name="T21" fmla="*/ 0 h 719"/>
                <a:gd name="T22" fmla="*/ 0 w 2432"/>
                <a:gd name="T23" fmla="*/ 0 h 719"/>
                <a:gd name="T24" fmla="*/ 0 w 2432"/>
                <a:gd name="T25" fmla="*/ 0 h 719"/>
                <a:gd name="T26" fmla="*/ 0 w 2432"/>
                <a:gd name="T27" fmla="*/ 0 h 719"/>
                <a:gd name="T28" fmla="*/ 0 w 2432"/>
                <a:gd name="T29" fmla="*/ 0 h 719"/>
                <a:gd name="T30" fmla="*/ 0 w 2432"/>
                <a:gd name="T31" fmla="*/ 0 h 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32"/>
                <a:gd name="T49" fmla="*/ 0 h 719"/>
                <a:gd name="T50" fmla="*/ 2432 w 2432"/>
                <a:gd name="T51" fmla="*/ 719 h 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32" h="719">
                  <a:moveTo>
                    <a:pt x="0" y="0"/>
                  </a:moveTo>
                  <a:lnTo>
                    <a:pt x="2288" y="0"/>
                  </a:lnTo>
                  <a:lnTo>
                    <a:pt x="2432" y="215"/>
                  </a:lnTo>
                  <a:lnTo>
                    <a:pt x="2288" y="431"/>
                  </a:lnTo>
                  <a:lnTo>
                    <a:pt x="2288" y="719"/>
                  </a:lnTo>
                  <a:lnTo>
                    <a:pt x="1717" y="719"/>
                  </a:lnTo>
                  <a:lnTo>
                    <a:pt x="1717" y="575"/>
                  </a:lnTo>
                  <a:lnTo>
                    <a:pt x="2145" y="575"/>
                  </a:lnTo>
                  <a:lnTo>
                    <a:pt x="2145" y="431"/>
                  </a:lnTo>
                  <a:lnTo>
                    <a:pt x="1860" y="431"/>
                  </a:lnTo>
                  <a:lnTo>
                    <a:pt x="1860" y="288"/>
                  </a:lnTo>
                  <a:lnTo>
                    <a:pt x="2145" y="288"/>
                  </a:lnTo>
                  <a:lnTo>
                    <a:pt x="2145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9" name="Freeform 51">
              <a:extLst>
                <a:ext uri="{FF2B5EF4-FFF2-40B4-BE49-F238E27FC236}">
                  <a16:creationId xmlns:a16="http://schemas.microsoft.com/office/drawing/2014/main" id="{4F20B3B2-3506-EE46-993B-865B4FE4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606"/>
              <a:ext cx="215" cy="18"/>
            </a:xfrm>
            <a:custGeom>
              <a:avLst/>
              <a:gdLst>
                <a:gd name="T0" fmla="*/ 0 w 1717"/>
                <a:gd name="T1" fmla="*/ 0 h 143"/>
                <a:gd name="T2" fmla="*/ 0 w 1717"/>
                <a:gd name="T3" fmla="*/ 0 h 143"/>
                <a:gd name="T4" fmla="*/ 0 w 1717"/>
                <a:gd name="T5" fmla="*/ 0 h 143"/>
                <a:gd name="T6" fmla="*/ 0 w 1717"/>
                <a:gd name="T7" fmla="*/ 0 h 143"/>
                <a:gd name="T8" fmla="*/ 0 w 1717"/>
                <a:gd name="T9" fmla="*/ 0 h 143"/>
                <a:gd name="T10" fmla="*/ 0 w 1717"/>
                <a:gd name="T11" fmla="*/ 0 h 143"/>
                <a:gd name="T12" fmla="*/ 0 w 1717"/>
                <a:gd name="T13" fmla="*/ 0 h 1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17"/>
                <a:gd name="T22" fmla="*/ 0 h 143"/>
                <a:gd name="T23" fmla="*/ 1717 w 1717"/>
                <a:gd name="T24" fmla="*/ 143 h 14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17" h="143">
                  <a:moveTo>
                    <a:pt x="143" y="0"/>
                  </a:moveTo>
                  <a:lnTo>
                    <a:pt x="1717" y="0"/>
                  </a:lnTo>
                  <a:lnTo>
                    <a:pt x="1717" y="143"/>
                  </a:lnTo>
                  <a:lnTo>
                    <a:pt x="107" y="143"/>
                  </a:lnTo>
                  <a:lnTo>
                    <a:pt x="0" y="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0" name="Freeform 52">
              <a:extLst>
                <a:ext uri="{FF2B5EF4-FFF2-40B4-BE49-F238E27FC236}">
                  <a16:creationId xmlns:a16="http://schemas.microsoft.com/office/drawing/2014/main" id="{8659BEB5-2385-C443-BEF9-336F430C0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" y="2499"/>
              <a:ext cx="125" cy="197"/>
            </a:xfrm>
            <a:custGeom>
              <a:avLst/>
              <a:gdLst>
                <a:gd name="T0" fmla="*/ 0 w 1001"/>
                <a:gd name="T1" fmla="*/ 0 h 1580"/>
                <a:gd name="T2" fmla="*/ 0 w 1001"/>
                <a:gd name="T3" fmla="*/ 0 h 1580"/>
                <a:gd name="T4" fmla="*/ 0 w 1001"/>
                <a:gd name="T5" fmla="*/ 0 h 1580"/>
                <a:gd name="T6" fmla="*/ 0 w 1001"/>
                <a:gd name="T7" fmla="*/ 0 h 1580"/>
                <a:gd name="T8" fmla="*/ 0 w 1001"/>
                <a:gd name="T9" fmla="*/ 0 h 1580"/>
                <a:gd name="T10" fmla="*/ 0 w 1001"/>
                <a:gd name="T11" fmla="*/ 0 h 1580"/>
                <a:gd name="T12" fmla="*/ 0 w 1001"/>
                <a:gd name="T13" fmla="*/ 0 h 1580"/>
                <a:gd name="T14" fmla="*/ 0 w 1001"/>
                <a:gd name="T15" fmla="*/ 0 h 1580"/>
                <a:gd name="T16" fmla="*/ 0 w 1001"/>
                <a:gd name="T17" fmla="*/ 0 h 1580"/>
                <a:gd name="T18" fmla="*/ 0 w 1001"/>
                <a:gd name="T19" fmla="*/ 0 h 1580"/>
                <a:gd name="T20" fmla="*/ 0 w 1001"/>
                <a:gd name="T21" fmla="*/ 0 h 1580"/>
                <a:gd name="T22" fmla="*/ 0 w 1001"/>
                <a:gd name="T23" fmla="*/ 0 h 158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01"/>
                <a:gd name="T37" fmla="*/ 0 h 1580"/>
                <a:gd name="T38" fmla="*/ 1001 w 1001"/>
                <a:gd name="T39" fmla="*/ 1580 h 158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01" h="1580">
                  <a:moveTo>
                    <a:pt x="0" y="0"/>
                  </a:moveTo>
                  <a:lnTo>
                    <a:pt x="0" y="1580"/>
                  </a:lnTo>
                  <a:lnTo>
                    <a:pt x="1001" y="1580"/>
                  </a:lnTo>
                  <a:lnTo>
                    <a:pt x="1001" y="862"/>
                  </a:lnTo>
                  <a:lnTo>
                    <a:pt x="858" y="862"/>
                  </a:lnTo>
                  <a:lnTo>
                    <a:pt x="858" y="1436"/>
                  </a:lnTo>
                  <a:lnTo>
                    <a:pt x="143" y="1436"/>
                  </a:lnTo>
                  <a:lnTo>
                    <a:pt x="143" y="143"/>
                  </a:lnTo>
                  <a:lnTo>
                    <a:pt x="1001" y="143"/>
                  </a:lnTo>
                  <a:lnTo>
                    <a:pt x="10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1" name="Freeform 53">
              <a:extLst>
                <a:ext uri="{FF2B5EF4-FFF2-40B4-BE49-F238E27FC236}">
                  <a16:creationId xmlns:a16="http://schemas.microsoft.com/office/drawing/2014/main" id="{9AA3EB1E-9CA8-0648-94A7-F8B3ECB4C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35"/>
              <a:ext cx="53" cy="125"/>
            </a:xfrm>
            <a:custGeom>
              <a:avLst/>
              <a:gdLst>
                <a:gd name="T0" fmla="*/ 0 w 428"/>
                <a:gd name="T1" fmla="*/ 0 h 1007"/>
                <a:gd name="T2" fmla="*/ 0 w 428"/>
                <a:gd name="T3" fmla="*/ 0 h 1007"/>
                <a:gd name="T4" fmla="*/ 0 w 428"/>
                <a:gd name="T5" fmla="*/ 0 h 1007"/>
                <a:gd name="T6" fmla="*/ 0 w 428"/>
                <a:gd name="T7" fmla="*/ 0 h 1007"/>
                <a:gd name="T8" fmla="*/ 0 w 428"/>
                <a:gd name="T9" fmla="*/ 0 h 1007"/>
                <a:gd name="T10" fmla="*/ 0 w 428"/>
                <a:gd name="T11" fmla="*/ 0 h 1007"/>
                <a:gd name="T12" fmla="*/ 0 w 428"/>
                <a:gd name="T13" fmla="*/ 0 h 1007"/>
                <a:gd name="T14" fmla="*/ 0 w 428"/>
                <a:gd name="T15" fmla="*/ 0 h 1007"/>
                <a:gd name="T16" fmla="*/ 0 w 428"/>
                <a:gd name="T17" fmla="*/ 0 h 1007"/>
                <a:gd name="T18" fmla="*/ 0 w 428"/>
                <a:gd name="T19" fmla="*/ 0 h 10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28"/>
                <a:gd name="T31" fmla="*/ 0 h 1007"/>
                <a:gd name="T32" fmla="*/ 428 w 428"/>
                <a:gd name="T33" fmla="*/ 1007 h 10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28" h="1007">
                  <a:moveTo>
                    <a:pt x="0" y="0"/>
                  </a:moveTo>
                  <a:lnTo>
                    <a:pt x="0" y="1007"/>
                  </a:lnTo>
                  <a:lnTo>
                    <a:pt x="428" y="1007"/>
                  </a:lnTo>
                  <a:lnTo>
                    <a:pt x="428" y="0"/>
                  </a:lnTo>
                  <a:lnTo>
                    <a:pt x="285" y="0"/>
                  </a:lnTo>
                  <a:lnTo>
                    <a:pt x="285" y="863"/>
                  </a:lnTo>
                  <a:lnTo>
                    <a:pt x="143" y="863"/>
                  </a:lnTo>
                  <a:lnTo>
                    <a:pt x="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2" name="Freeform 54">
              <a:extLst>
                <a:ext uri="{FF2B5EF4-FFF2-40B4-BE49-F238E27FC236}">
                  <a16:creationId xmlns:a16="http://schemas.microsoft.com/office/drawing/2014/main" id="{2783FC3A-25A7-CB4D-B89B-73872A8C2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35"/>
              <a:ext cx="53" cy="18"/>
            </a:xfrm>
            <a:custGeom>
              <a:avLst/>
              <a:gdLst>
                <a:gd name="T0" fmla="*/ 0 w 428"/>
                <a:gd name="T1" fmla="*/ 0 h 145"/>
                <a:gd name="T2" fmla="*/ 0 w 428"/>
                <a:gd name="T3" fmla="*/ 0 h 145"/>
                <a:gd name="T4" fmla="*/ 0 w 428"/>
                <a:gd name="T5" fmla="*/ 0 h 145"/>
                <a:gd name="T6" fmla="*/ 0 w 428"/>
                <a:gd name="T7" fmla="*/ 0 h 145"/>
                <a:gd name="T8" fmla="*/ 0 w 428"/>
                <a:gd name="T9" fmla="*/ 0 h 145"/>
                <a:gd name="T10" fmla="*/ 0 w 428"/>
                <a:gd name="T11" fmla="*/ 0 h 1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145"/>
                <a:gd name="T20" fmla="*/ 428 w 428"/>
                <a:gd name="T21" fmla="*/ 145 h 1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145">
                  <a:moveTo>
                    <a:pt x="0" y="145"/>
                  </a:moveTo>
                  <a:lnTo>
                    <a:pt x="428" y="145"/>
                  </a:lnTo>
                  <a:lnTo>
                    <a:pt x="428" y="0"/>
                  </a:ln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3" name="Freeform 55">
              <a:extLst>
                <a:ext uri="{FF2B5EF4-FFF2-40B4-BE49-F238E27FC236}">
                  <a16:creationId xmlns:a16="http://schemas.microsoft.com/office/drawing/2014/main" id="{EF7997F8-CD7C-B942-8476-E8A98DDF2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499"/>
              <a:ext cx="18" cy="90"/>
            </a:xfrm>
            <a:custGeom>
              <a:avLst/>
              <a:gdLst>
                <a:gd name="T0" fmla="*/ 0 w 143"/>
                <a:gd name="T1" fmla="*/ 0 h 718"/>
                <a:gd name="T2" fmla="*/ 0 w 143"/>
                <a:gd name="T3" fmla="*/ 0 h 718"/>
                <a:gd name="T4" fmla="*/ 0 w 143"/>
                <a:gd name="T5" fmla="*/ 0 h 718"/>
                <a:gd name="T6" fmla="*/ 0 w 143"/>
                <a:gd name="T7" fmla="*/ 0 h 718"/>
                <a:gd name="T8" fmla="*/ 0 w 143"/>
                <a:gd name="T9" fmla="*/ 0 h 718"/>
                <a:gd name="T10" fmla="*/ 0 w 143"/>
                <a:gd name="T11" fmla="*/ 0 h 7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3"/>
                <a:gd name="T19" fmla="*/ 0 h 718"/>
                <a:gd name="T20" fmla="*/ 143 w 143"/>
                <a:gd name="T21" fmla="*/ 718 h 7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3" h="718">
                  <a:moveTo>
                    <a:pt x="0" y="0"/>
                  </a:moveTo>
                  <a:lnTo>
                    <a:pt x="0" y="718"/>
                  </a:lnTo>
                  <a:lnTo>
                    <a:pt x="143" y="718"/>
                  </a:lnTo>
                  <a:lnTo>
                    <a:pt x="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4" name="Freeform 56">
              <a:extLst>
                <a:ext uri="{FF2B5EF4-FFF2-40B4-BE49-F238E27FC236}">
                  <a16:creationId xmlns:a16="http://schemas.microsoft.com/office/drawing/2014/main" id="{C9D3BB27-827E-D743-B790-35932E527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" y="2606"/>
              <a:ext cx="89" cy="90"/>
            </a:xfrm>
            <a:custGeom>
              <a:avLst/>
              <a:gdLst>
                <a:gd name="T0" fmla="*/ 0 w 714"/>
                <a:gd name="T1" fmla="*/ 0 h 718"/>
                <a:gd name="T2" fmla="*/ 0 w 714"/>
                <a:gd name="T3" fmla="*/ 0 h 718"/>
                <a:gd name="T4" fmla="*/ 0 w 714"/>
                <a:gd name="T5" fmla="*/ 0 h 718"/>
                <a:gd name="T6" fmla="*/ 0 w 714"/>
                <a:gd name="T7" fmla="*/ 0 h 718"/>
                <a:gd name="T8" fmla="*/ 0 w 714"/>
                <a:gd name="T9" fmla="*/ 0 h 718"/>
                <a:gd name="T10" fmla="*/ 0 w 714"/>
                <a:gd name="T11" fmla="*/ 0 h 718"/>
                <a:gd name="T12" fmla="*/ 0 w 714"/>
                <a:gd name="T13" fmla="*/ 0 h 718"/>
                <a:gd name="T14" fmla="*/ 0 w 714"/>
                <a:gd name="T15" fmla="*/ 0 h 718"/>
                <a:gd name="T16" fmla="*/ 0 w 714"/>
                <a:gd name="T17" fmla="*/ 0 h 718"/>
                <a:gd name="T18" fmla="*/ 0 w 714"/>
                <a:gd name="T19" fmla="*/ 0 h 718"/>
                <a:gd name="T20" fmla="*/ 0 w 714"/>
                <a:gd name="T21" fmla="*/ 0 h 718"/>
                <a:gd name="T22" fmla="*/ 0 w 714"/>
                <a:gd name="T23" fmla="*/ 0 h 718"/>
                <a:gd name="T24" fmla="*/ 0 w 714"/>
                <a:gd name="T25" fmla="*/ 0 h 718"/>
                <a:gd name="T26" fmla="*/ 0 w 714"/>
                <a:gd name="T27" fmla="*/ 0 h 7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14"/>
                <a:gd name="T43" fmla="*/ 0 h 718"/>
                <a:gd name="T44" fmla="*/ 714 w 714"/>
                <a:gd name="T45" fmla="*/ 718 h 7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14" h="718">
                  <a:moveTo>
                    <a:pt x="0" y="287"/>
                  </a:moveTo>
                  <a:lnTo>
                    <a:pt x="0" y="718"/>
                  </a:lnTo>
                  <a:lnTo>
                    <a:pt x="714" y="718"/>
                  </a:lnTo>
                  <a:lnTo>
                    <a:pt x="714" y="287"/>
                  </a:lnTo>
                  <a:lnTo>
                    <a:pt x="571" y="287"/>
                  </a:lnTo>
                  <a:lnTo>
                    <a:pt x="571" y="574"/>
                  </a:lnTo>
                  <a:lnTo>
                    <a:pt x="143" y="574"/>
                  </a:lnTo>
                  <a:lnTo>
                    <a:pt x="143" y="431"/>
                  </a:lnTo>
                  <a:lnTo>
                    <a:pt x="286" y="431"/>
                  </a:lnTo>
                  <a:lnTo>
                    <a:pt x="286" y="0"/>
                  </a:lnTo>
                  <a:lnTo>
                    <a:pt x="143" y="0"/>
                  </a:lnTo>
                  <a:lnTo>
                    <a:pt x="143" y="287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51436AE-17A5-E04C-8A60-62BFDD473CD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638801" y="2524126"/>
            <a:ext cx="180975" cy="385763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592A992-F820-2D4D-A0F9-CFFBDA090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3401" y="2286000"/>
            <a:ext cx="2968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965D931-C91F-344C-A6CB-B88C77B6DD4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174685" y="1992784"/>
            <a:ext cx="180975" cy="385763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ECE3A0B-FFFE-B143-A386-E6A3963CD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9285" y="1804086"/>
            <a:ext cx="2968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1464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>
            <a:extLst>
              <a:ext uri="{FF2B5EF4-FFF2-40B4-BE49-F238E27FC236}">
                <a16:creationId xmlns:a16="http://schemas.microsoft.com/office/drawing/2014/main" id="{DDC9D9E8-763C-1042-86FB-B95B4B3EF2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Dangers of Key Reuse</a:t>
            </a:r>
          </a:p>
        </p:txBody>
      </p:sp>
      <p:pic>
        <p:nvPicPr>
          <p:cNvPr id="8196" name="Picture 3" descr="PE03749_">
            <a:extLst>
              <a:ext uri="{FF2B5EF4-FFF2-40B4-BE49-F238E27FC236}">
                <a16:creationId xmlns:a16="http://schemas.microsoft.com/office/drawing/2014/main" id="{EC273C11-5811-6443-929E-79EBAEF25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38" y="1905000"/>
            <a:ext cx="7159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4" descr="PE03749_">
            <a:extLst>
              <a:ext uri="{FF2B5EF4-FFF2-40B4-BE49-F238E27FC236}">
                <a16:creationId xmlns:a16="http://schemas.microsoft.com/office/drawing/2014/main" id="{28491F91-0379-5C43-A9B4-BDD0365D6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48070" y="1921498"/>
            <a:ext cx="7159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98" name="Group 5">
            <a:extLst>
              <a:ext uri="{FF2B5EF4-FFF2-40B4-BE49-F238E27FC236}">
                <a16:creationId xmlns:a16="http://schemas.microsoft.com/office/drawing/2014/main" id="{6A4834EE-61C7-3F4F-BFAA-BF4D0F105CB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46414" y="2819401"/>
            <a:ext cx="657225" cy="322263"/>
            <a:chOff x="1410" y="2496"/>
            <a:chExt cx="414" cy="203"/>
          </a:xfrm>
        </p:grpSpPr>
        <p:sp>
          <p:nvSpPr>
            <p:cNvPr id="8235" name="AutoShape 6">
              <a:extLst>
                <a:ext uri="{FF2B5EF4-FFF2-40B4-BE49-F238E27FC236}">
                  <a16:creationId xmlns:a16="http://schemas.microsoft.com/office/drawing/2014/main" id="{2B0D4B75-7CA7-E84A-AFD8-76E9FF095E7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10" y="2496"/>
              <a:ext cx="414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36" name="Freeform 7">
              <a:extLst>
                <a:ext uri="{FF2B5EF4-FFF2-40B4-BE49-F238E27FC236}">
                  <a16:creationId xmlns:a16="http://schemas.microsoft.com/office/drawing/2014/main" id="{9490A091-9FA9-584F-B4CA-92139598F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3" y="2615"/>
              <a:ext cx="72" cy="75"/>
            </a:xfrm>
            <a:custGeom>
              <a:avLst/>
              <a:gdLst>
                <a:gd name="T0" fmla="*/ 0 w 579"/>
                <a:gd name="T1" fmla="*/ 0 h 605"/>
                <a:gd name="T2" fmla="*/ 0 w 579"/>
                <a:gd name="T3" fmla="*/ 0 h 605"/>
                <a:gd name="T4" fmla="*/ 0 w 579"/>
                <a:gd name="T5" fmla="*/ 0 h 605"/>
                <a:gd name="T6" fmla="*/ 0 w 579"/>
                <a:gd name="T7" fmla="*/ 0 h 605"/>
                <a:gd name="T8" fmla="*/ 0 w 579"/>
                <a:gd name="T9" fmla="*/ 0 h 605"/>
                <a:gd name="T10" fmla="*/ 0 w 579"/>
                <a:gd name="T11" fmla="*/ 0 h 605"/>
                <a:gd name="T12" fmla="*/ 0 w 579"/>
                <a:gd name="T13" fmla="*/ 0 h 605"/>
                <a:gd name="T14" fmla="*/ 0 w 579"/>
                <a:gd name="T15" fmla="*/ 0 h 6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79"/>
                <a:gd name="T25" fmla="*/ 0 h 605"/>
                <a:gd name="T26" fmla="*/ 579 w 579"/>
                <a:gd name="T27" fmla="*/ 605 h 6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79" h="605">
                  <a:moveTo>
                    <a:pt x="136" y="12"/>
                  </a:moveTo>
                  <a:lnTo>
                    <a:pt x="136" y="309"/>
                  </a:lnTo>
                  <a:lnTo>
                    <a:pt x="0" y="314"/>
                  </a:lnTo>
                  <a:lnTo>
                    <a:pt x="12" y="605"/>
                  </a:lnTo>
                  <a:lnTo>
                    <a:pt x="567" y="599"/>
                  </a:lnTo>
                  <a:lnTo>
                    <a:pt x="579" y="0"/>
                  </a:lnTo>
                  <a:lnTo>
                    <a:pt x="136" y="12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7" name="Freeform 8">
              <a:extLst>
                <a:ext uri="{FF2B5EF4-FFF2-40B4-BE49-F238E27FC236}">
                  <a16:creationId xmlns:a16="http://schemas.microsoft.com/office/drawing/2014/main" id="{8CF53C02-1AA0-EC4B-849A-CF74BA206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" y="2618"/>
              <a:ext cx="54" cy="30"/>
            </a:xfrm>
            <a:custGeom>
              <a:avLst/>
              <a:gdLst>
                <a:gd name="T0" fmla="*/ 0 w 437"/>
                <a:gd name="T1" fmla="*/ 0 h 243"/>
                <a:gd name="T2" fmla="*/ 0 w 437"/>
                <a:gd name="T3" fmla="*/ 0 h 243"/>
                <a:gd name="T4" fmla="*/ 0 w 437"/>
                <a:gd name="T5" fmla="*/ 0 h 243"/>
                <a:gd name="T6" fmla="*/ 0 w 437"/>
                <a:gd name="T7" fmla="*/ 0 h 243"/>
                <a:gd name="T8" fmla="*/ 0 w 437"/>
                <a:gd name="T9" fmla="*/ 0 h 243"/>
                <a:gd name="T10" fmla="*/ 0 w 437"/>
                <a:gd name="T11" fmla="*/ 0 h 2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7"/>
                <a:gd name="T19" fmla="*/ 0 h 243"/>
                <a:gd name="T20" fmla="*/ 437 w 437"/>
                <a:gd name="T21" fmla="*/ 243 h 24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7" h="243">
                  <a:moveTo>
                    <a:pt x="0" y="18"/>
                  </a:moveTo>
                  <a:lnTo>
                    <a:pt x="35" y="243"/>
                  </a:lnTo>
                  <a:lnTo>
                    <a:pt x="437" y="243"/>
                  </a:lnTo>
                  <a:lnTo>
                    <a:pt x="39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8" name="Freeform 9">
              <a:extLst>
                <a:ext uri="{FF2B5EF4-FFF2-40B4-BE49-F238E27FC236}">
                  <a16:creationId xmlns:a16="http://schemas.microsoft.com/office/drawing/2014/main" id="{A56F9DEF-F4B0-0F42-AE4F-C3300C26B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" y="2669"/>
              <a:ext cx="72" cy="17"/>
            </a:xfrm>
            <a:custGeom>
              <a:avLst/>
              <a:gdLst>
                <a:gd name="T0" fmla="*/ 0 w 573"/>
                <a:gd name="T1" fmla="*/ 0 h 136"/>
                <a:gd name="T2" fmla="*/ 0 w 573"/>
                <a:gd name="T3" fmla="*/ 0 h 136"/>
                <a:gd name="T4" fmla="*/ 0 w 573"/>
                <a:gd name="T5" fmla="*/ 0 h 136"/>
                <a:gd name="T6" fmla="*/ 0 w 573"/>
                <a:gd name="T7" fmla="*/ 0 h 136"/>
                <a:gd name="T8" fmla="*/ 0 w 573"/>
                <a:gd name="T9" fmla="*/ 0 h 136"/>
                <a:gd name="T10" fmla="*/ 0 w 573"/>
                <a:gd name="T11" fmla="*/ 0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73"/>
                <a:gd name="T19" fmla="*/ 0 h 136"/>
                <a:gd name="T20" fmla="*/ 573 w 573"/>
                <a:gd name="T21" fmla="*/ 136 h 1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73" h="136">
                  <a:moveTo>
                    <a:pt x="24" y="0"/>
                  </a:moveTo>
                  <a:lnTo>
                    <a:pt x="573" y="0"/>
                  </a:lnTo>
                  <a:lnTo>
                    <a:pt x="555" y="136"/>
                  </a:lnTo>
                  <a:lnTo>
                    <a:pt x="0" y="1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9" name="Freeform 10">
              <a:extLst>
                <a:ext uri="{FF2B5EF4-FFF2-40B4-BE49-F238E27FC236}">
                  <a16:creationId xmlns:a16="http://schemas.microsoft.com/office/drawing/2014/main" id="{51DE609B-082C-334F-8812-D2A0E61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08"/>
              <a:ext cx="67" cy="40"/>
            </a:xfrm>
            <a:custGeom>
              <a:avLst/>
              <a:gdLst>
                <a:gd name="T0" fmla="*/ 0 w 537"/>
                <a:gd name="T1" fmla="*/ 0 h 326"/>
                <a:gd name="T2" fmla="*/ 0 w 537"/>
                <a:gd name="T3" fmla="*/ 0 h 326"/>
                <a:gd name="T4" fmla="*/ 0 w 537"/>
                <a:gd name="T5" fmla="*/ 0 h 326"/>
                <a:gd name="T6" fmla="*/ 0 w 537"/>
                <a:gd name="T7" fmla="*/ 0 h 326"/>
                <a:gd name="T8" fmla="*/ 0 w 537"/>
                <a:gd name="T9" fmla="*/ 0 h 326"/>
                <a:gd name="T10" fmla="*/ 0 w 537"/>
                <a:gd name="T11" fmla="*/ 0 h 3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7"/>
                <a:gd name="T19" fmla="*/ 0 h 326"/>
                <a:gd name="T20" fmla="*/ 537 w 537"/>
                <a:gd name="T21" fmla="*/ 326 h 3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7" h="326">
                  <a:moveTo>
                    <a:pt x="0" y="0"/>
                  </a:moveTo>
                  <a:lnTo>
                    <a:pt x="0" y="326"/>
                  </a:lnTo>
                  <a:lnTo>
                    <a:pt x="537" y="296"/>
                  </a:lnTo>
                  <a:lnTo>
                    <a:pt x="501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0" name="Freeform 11">
              <a:extLst>
                <a:ext uri="{FF2B5EF4-FFF2-40B4-BE49-F238E27FC236}">
                  <a16:creationId xmlns:a16="http://schemas.microsoft.com/office/drawing/2014/main" id="{8A0CCB25-3B81-4241-B60D-9335CCE51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" y="2505"/>
              <a:ext cx="378" cy="181"/>
            </a:xfrm>
            <a:custGeom>
              <a:avLst/>
              <a:gdLst>
                <a:gd name="T0" fmla="*/ 0 w 3031"/>
                <a:gd name="T1" fmla="*/ 0 h 1448"/>
                <a:gd name="T2" fmla="*/ 0 w 3031"/>
                <a:gd name="T3" fmla="*/ 0 h 1448"/>
                <a:gd name="T4" fmla="*/ 0 w 3031"/>
                <a:gd name="T5" fmla="*/ 0 h 1448"/>
                <a:gd name="T6" fmla="*/ 0 w 3031"/>
                <a:gd name="T7" fmla="*/ 0 h 1448"/>
                <a:gd name="T8" fmla="*/ 0 w 3031"/>
                <a:gd name="T9" fmla="*/ 0 h 1448"/>
                <a:gd name="T10" fmla="*/ 0 w 3031"/>
                <a:gd name="T11" fmla="*/ 0 h 1448"/>
                <a:gd name="T12" fmla="*/ 0 w 3031"/>
                <a:gd name="T13" fmla="*/ 0 h 1448"/>
                <a:gd name="T14" fmla="*/ 0 w 3031"/>
                <a:gd name="T15" fmla="*/ 0 h 1448"/>
                <a:gd name="T16" fmla="*/ 0 w 3031"/>
                <a:gd name="T17" fmla="*/ 0 h 1448"/>
                <a:gd name="T18" fmla="*/ 0 w 3031"/>
                <a:gd name="T19" fmla="*/ 0 h 1448"/>
                <a:gd name="T20" fmla="*/ 0 w 3031"/>
                <a:gd name="T21" fmla="*/ 0 h 1448"/>
                <a:gd name="T22" fmla="*/ 0 w 3031"/>
                <a:gd name="T23" fmla="*/ 0 h 1448"/>
                <a:gd name="T24" fmla="*/ 0 w 3031"/>
                <a:gd name="T25" fmla="*/ 0 h 1448"/>
                <a:gd name="T26" fmla="*/ 0 w 3031"/>
                <a:gd name="T27" fmla="*/ 0 h 1448"/>
                <a:gd name="T28" fmla="*/ 0 w 3031"/>
                <a:gd name="T29" fmla="*/ 0 h 14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031"/>
                <a:gd name="T46" fmla="*/ 0 h 1448"/>
                <a:gd name="T47" fmla="*/ 3031 w 3031"/>
                <a:gd name="T48" fmla="*/ 1448 h 14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031" h="1448">
                  <a:moveTo>
                    <a:pt x="24" y="0"/>
                  </a:moveTo>
                  <a:lnTo>
                    <a:pt x="0" y="1424"/>
                  </a:lnTo>
                  <a:lnTo>
                    <a:pt x="845" y="1448"/>
                  </a:lnTo>
                  <a:lnTo>
                    <a:pt x="868" y="897"/>
                  </a:lnTo>
                  <a:lnTo>
                    <a:pt x="3013" y="873"/>
                  </a:lnTo>
                  <a:lnTo>
                    <a:pt x="3031" y="594"/>
                  </a:lnTo>
                  <a:lnTo>
                    <a:pt x="863" y="582"/>
                  </a:lnTo>
                  <a:lnTo>
                    <a:pt x="851" y="7"/>
                  </a:lnTo>
                  <a:lnTo>
                    <a:pt x="597" y="19"/>
                  </a:lnTo>
                  <a:lnTo>
                    <a:pt x="574" y="1175"/>
                  </a:lnTo>
                  <a:lnTo>
                    <a:pt x="308" y="1170"/>
                  </a:lnTo>
                  <a:lnTo>
                    <a:pt x="296" y="286"/>
                  </a:lnTo>
                  <a:lnTo>
                    <a:pt x="284" y="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1" name="Freeform 12">
              <a:extLst>
                <a:ext uri="{FF2B5EF4-FFF2-40B4-BE49-F238E27FC236}">
                  <a16:creationId xmlns:a16="http://schemas.microsoft.com/office/drawing/2014/main" id="{E4EEBC91-688A-3149-922B-ACC25D97E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" y="2510"/>
              <a:ext cx="19" cy="79"/>
            </a:xfrm>
            <a:custGeom>
              <a:avLst/>
              <a:gdLst>
                <a:gd name="T0" fmla="*/ 0 w 154"/>
                <a:gd name="T1" fmla="*/ 0 h 634"/>
                <a:gd name="T2" fmla="*/ 0 w 154"/>
                <a:gd name="T3" fmla="*/ 0 h 634"/>
                <a:gd name="T4" fmla="*/ 0 w 154"/>
                <a:gd name="T5" fmla="*/ 0 h 634"/>
                <a:gd name="T6" fmla="*/ 0 w 154"/>
                <a:gd name="T7" fmla="*/ 0 h 634"/>
                <a:gd name="T8" fmla="*/ 0 w 154"/>
                <a:gd name="T9" fmla="*/ 0 h 634"/>
                <a:gd name="T10" fmla="*/ 0 w 154"/>
                <a:gd name="T11" fmla="*/ 0 h 634"/>
                <a:gd name="T12" fmla="*/ 0 w 154"/>
                <a:gd name="T13" fmla="*/ 0 h 6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4"/>
                <a:gd name="T22" fmla="*/ 0 h 634"/>
                <a:gd name="T23" fmla="*/ 154 w 154"/>
                <a:gd name="T24" fmla="*/ 634 h 6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4" h="634">
                  <a:moveTo>
                    <a:pt x="88" y="47"/>
                  </a:moveTo>
                  <a:lnTo>
                    <a:pt x="0" y="124"/>
                  </a:lnTo>
                  <a:lnTo>
                    <a:pt x="6" y="634"/>
                  </a:lnTo>
                  <a:lnTo>
                    <a:pt x="154" y="623"/>
                  </a:lnTo>
                  <a:lnTo>
                    <a:pt x="148" y="0"/>
                  </a:lnTo>
                  <a:lnTo>
                    <a:pt x="88" y="47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2" name="Freeform 13">
              <a:extLst>
                <a:ext uri="{FF2B5EF4-FFF2-40B4-BE49-F238E27FC236}">
                  <a16:creationId xmlns:a16="http://schemas.microsoft.com/office/drawing/2014/main" id="{F4328241-DAC8-C548-A9C9-17C23E109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" y="2526"/>
              <a:ext cx="71" cy="143"/>
            </a:xfrm>
            <a:custGeom>
              <a:avLst/>
              <a:gdLst>
                <a:gd name="T0" fmla="*/ 0 w 567"/>
                <a:gd name="T1" fmla="*/ 0 h 1151"/>
                <a:gd name="T2" fmla="*/ 0 w 567"/>
                <a:gd name="T3" fmla="*/ 0 h 1151"/>
                <a:gd name="T4" fmla="*/ 0 w 567"/>
                <a:gd name="T5" fmla="*/ 0 h 1151"/>
                <a:gd name="T6" fmla="*/ 0 w 567"/>
                <a:gd name="T7" fmla="*/ 0 h 1151"/>
                <a:gd name="T8" fmla="*/ 0 w 567"/>
                <a:gd name="T9" fmla="*/ 0 h 1151"/>
                <a:gd name="T10" fmla="*/ 0 w 567"/>
                <a:gd name="T11" fmla="*/ 0 h 1151"/>
                <a:gd name="T12" fmla="*/ 0 w 567"/>
                <a:gd name="T13" fmla="*/ 0 h 1151"/>
                <a:gd name="T14" fmla="*/ 0 w 567"/>
                <a:gd name="T15" fmla="*/ 0 h 11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7"/>
                <a:gd name="T25" fmla="*/ 0 h 1151"/>
                <a:gd name="T26" fmla="*/ 567 w 567"/>
                <a:gd name="T27" fmla="*/ 1151 h 115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7" h="1151">
                  <a:moveTo>
                    <a:pt x="0" y="18"/>
                  </a:moveTo>
                  <a:lnTo>
                    <a:pt x="0" y="1151"/>
                  </a:lnTo>
                  <a:lnTo>
                    <a:pt x="89" y="1074"/>
                  </a:lnTo>
                  <a:lnTo>
                    <a:pt x="124" y="118"/>
                  </a:lnTo>
                  <a:lnTo>
                    <a:pt x="490" y="101"/>
                  </a:lnTo>
                  <a:lnTo>
                    <a:pt x="567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3" name="Freeform 14">
              <a:extLst>
                <a:ext uri="{FF2B5EF4-FFF2-40B4-BE49-F238E27FC236}">
                  <a16:creationId xmlns:a16="http://schemas.microsoft.com/office/drawing/2014/main" id="{EA229A41-3A3A-4146-84E9-4B3697729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" y="2598"/>
              <a:ext cx="373" cy="85"/>
            </a:xfrm>
            <a:custGeom>
              <a:avLst/>
              <a:gdLst>
                <a:gd name="T0" fmla="*/ 0 w 2983"/>
                <a:gd name="T1" fmla="*/ 0 h 682"/>
                <a:gd name="T2" fmla="*/ 0 w 2983"/>
                <a:gd name="T3" fmla="*/ 0 h 682"/>
                <a:gd name="T4" fmla="*/ 0 w 2983"/>
                <a:gd name="T5" fmla="*/ 0 h 682"/>
                <a:gd name="T6" fmla="*/ 0 w 2983"/>
                <a:gd name="T7" fmla="*/ 0 h 682"/>
                <a:gd name="T8" fmla="*/ 0 w 2983"/>
                <a:gd name="T9" fmla="*/ 0 h 682"/>
                <a:gd name="T10" fmla="*/ 0 w 2983"/>
                <a:gd name="T11" fmla="*/ 0 h 682"/>
                <a:gd name="T12" fmla="*/ 0 w 2983"/>
                <a:gd name="T13" fmla="*/ 0 h 682"/>
                <a:gd name="T14" fmla="*/ 0 w 2983"/>
                <a:gd name="T15" fmla="*/ 0 h 682"/>
                <a:gd name="T16" fmla="*/ 0 w 2983"/>
                <a:gd name="T17" fmla="*/ 0 h 682"/>
                <a:gd name="T18" fmla="*/ 0 w 2983"/>
                <a:gd name="T19" fmla="*/ 0 h 6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83"/>
                <a:gd name="T31" fmla="*/ 0 h 682"/>
                <a:gd name="T32" fmla="*/ 2983 w 2983"/>
                <a:gd name="T33" fmla="*/ 682 h 6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83" h="682">
                  <a:moveTo>
                    <a:pt x="690" y="0"/>
                  </a:moveTo>
                  <a:lnTo>
                    <a:pt x="690" y="570"/>
                  </a:lnTo>
                  <a:lnTo>
                    <a:pt x="123" y="564"/>
                  </a:lnTo>
                  <a:lnTo>
                    <a:pt x="0" y="665"/>
                  </a:lnTo>
                  <a:lnTo>
                    <a:pt x="821" y="682"/>
                  </a:lnTo>
                  <a:lnTo>
                    <a:pt x="844" y="137"/>
                  </a:lnTo>
                  <a:lnTo>
                    <a:pt x="2948" y="137"/>
                  </a:lnTo>
                  <a:lnTo>
                    <a:pt x="2983" y="0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4" name="Freeform 15">
              <a:extLst>
                <a:ext uri="{FF2B5EF4-FFF2-40B4-BE49-F238E27FC236}">
                  <a16:creationId xmlns:a16="http://schemas.microsoft.com/office/drawing/2014/main" id="{9FA4D68D-A715-744B-A496-E28F3A657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571"/>
              <a:ext cx="304" cy="89"/>
            </a:xfrm>
            <a:custGeom>
              <a:avLst/>
              <a:gdLst>
                <a:gd name="T0" fmla="*/ 0 w 2432"/>
                <a:gd name="T1" fmla="*/ 0 h 719"/>
                <a:gd name="T2" fmla="*/ 0 w 2432"/>
                <a:gd name="T3" fmla="*/ 0 h 719"/>
                <a:gd name="T4" fmla="*/ 0 w 2432"/>
                <a:gd name="T5" fmla="*/ 0 h 719"/>
                <a:gd name="T6" fmla="*/ 0 w 2432"/>
                <a:gd name="T7" fmla="*/ 0 h 719"/>
                <a:gd name="T8" fmla="*/ 0 w 2432"/>
                <a:gd name="T9" fmla="*/ 0 h 719"/>
                <a:gd name="T10" fmla="*/ 0 w 2432"/>
                <a:gd name="T11" fmla="*/ 0 h 719"/>
                <a:gd name="T12" fmla="*/ 0 w 2432"/>
                <a:gd name="T13" fmla="*/ 0 h 719"/>
                <a:gd name="T14" fmla="*/ 0 w 2432"/>
                <a:gd name="T15" fmla="*/ 0 h 719"/>
                <a:gd name="T16" fmla="*/ 0 w 2432"/>
                <a:gd name="T17" fmla="*/ 0 h 719"/>
                <a:gd name="T18" fmla="*/ 0 w 2432"/>
                <a:gd name="T19" fmla="*/ 0 h 719"/>
                <a:gd name="T20" fmla="*/ 0 w 2432"/>
                <a:gd name="T21" fmla="*/ 0 h 719"/>
                <a:gd name="T22" fmla="*/ 0 w 2432"/>
                <a:gd name="T23" fmla="*/ 0 h 719"/>
                <a:gd name="T24" fmla="*/ 0 w 2432"/>
                <a:gd name="T25" fmla="*/ 0 h 719"/>
                <a:gd name="T26" fmla="*/ 0 w 2432"/>
                <a:gd name="T27" fmla="*/ 0 h 719"/>
                <a:gd name="T28" fmla="*/ 0 w 2432"/>
                <a:gd name="T29" fmla="*/ 0 h 719"/>
                <a:gd name="T30" fmla="*/ 0 w 2432"/>
                <a:gd name="T31" fmla="*/ 0 h 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32"/>
                <a:gd name="T49" fmla="*/ 0 h 719"/>
                <a:gd name="T50" fmla="*/ 2432 w 2432"/>
                <a:gd name="T51" fmla="*/ 719 h 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32" h="719">
                  <a:moveTo>
                    <a:pt x="0" y="0"/>
                  </a:moveTo>
                  <a:lnTo>
                    <a:pt x="2288" y="0"/>
                  </a:lnTo>
                  <a:lnTo>
                    <a:pt x="2432" y="215"/>
                  </a:lnTo>
                  <a:lnTo>
                    <a:pt x="2288" y="431"/>
                  </a:lnTo>
                  <a:lnTo>
                    <a:pt x="2288" y="719"/>
                  </a:lnTo>
                  <a:lnTo>
                    <a:pt x="1717" y="719"/>
                  </a:lnTo>
                  <a:lnTo>
                    <a:pt x="1717" y="575"/>
                  </a:lnTo>
                  <a:lnTo>
                    <a:pt x="2145" y="575"/>
                  </a:lnTo>
                  <a:lnTo>
                    <a:pt x="2145" y="431"/>
                  </a:lnTo>
                  <a:lnTo>
                    <a:pt x="1860" y="431"/>
                  </a:lnTo>
                  <a:lnTo>
                    <a:pt x="1860" y="288"/>
                  </a:lnTo>
                  <a:lnTo>
                    <a:pt x="2145" y="288"/>
                  </a:lnTo>
                  <a:lnTo>
                    <a:pt x="2145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5" name="Freeform 16">
              <a:extLst>
                <a:ext uri="{FF2B5EF4-FFF2-40B4-BE49-F238E27FC236}">
                  <a16:creationId xmlns:a16="http://schemas.microsoft.com/office/drawing/2014/main" id="{703B95B9-D904-9348-930B-AEE596727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606"/>
              <a:ext cx="215" cy="18"/>
            </a:xfrm>
            <a:custGeom>
              <a:avLst/>
              <a:gdLst>
                <a:gd name="T0" fmla="*/ 0 w 1717"/>
                <a:gd name="T1" fmla="*/ 0 h 143"/>
                <a:gd name="T2" fmla="*/ 0 w 1717"/>
                <a:gd name="T3" fmla="*/ 0 h 143"/>
                <a:gd name="T4" fmla="*/ 0 w 1717"/>
                <a:gd name="T5" fmla="*/ 0 h 143"/>
                <a:gd name="T6" fmla="*/ 0 w 1717"/>
                <a:gd name="T7" fmla="*/ 0 h 143"/>
                <a:gd name="T8" fmla="*/ 0 w 1717"/>
                <a:gd name="T9" fmla="*/ 0 h 143"/>
                <a:gd name="T10" fmla="*/ 0 w 1717"/>
                <a:gd name="T11" fmla="*/ 0 h 143"/>
                <a:gd name="T12" fmla="*/ 0 w 1717"/>
                <a:gd name="T13" fmla="*/ 0 h 1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17"/>
                <a:gd name="T22" fmla="*/ 0 h 143"/>
                <a:gd name="T23" fmla="*/ 1717 w 1717"/>
                <a:gd name="T24" fmla="*/ 143 h 14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17" h="143">
                  <a:moveTo>
                    <a:pt x="143" y="0"/>
                  </a:moveTo>
                  <a:lnTo>
                    <a:pt x="1717" y="0"/>
                  </a:lnTo>
                  <a:lnTo>
                    <a:pt x="1717" y="143"/>
                  </a:lnTo>
                  <a:lnTo>
                    <a:pt x="107" y="143"/>
                  </a:lnTo>
                  <a:lnTo>
                    <a:pt x="0" y="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6" name="Freeform 17">
              <a:extLst>
                <a:ext uri="{FF2B5EF4-FFF2-40B4-BE49-F238E27FC236}">
                  <a16:creationId xmlns:a16="http://schemas.microsoft.com/office/drawing/2014/main" id="{FAAF7C05-C7E3-514C-8AA7-907753109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" y="2499"/>
              <a:ext cx="125" cy="197"/>
            </a:xfrm>
            <a:custGeom>
              <a:avLst/>
              <a:gdLst>
                <a:gd name="T0" fmla="*/ 0 w 1001"/>
                <a:gd name="T1" fmla="*/ 0 h 1580"/>
                <a:gd name="T2" fmla="*/ 0 w 1001"/>
                <a:gd name="T3" fmla="*/ 0 h 1580"/>
                <a:gd name="T4" fmla="*/ 0 w 1001"/>
                <a:gd name="T5" fmla="*/ 0 h 1580"/>
                <a:gd name="T6" fmla="*/ 0 w 1001"/>
                <a:gd name="T7" fmla="*/ 0 h 1580"/>
                <a:gd name="T8" fmla="*/ 0 w 1001"/>
                <a:gd name="T9" fmla="*/ 0 h 1580"/>
                <a:gd name="T10" fmla="*/ 0 w 1001"/>
                <a:gd name="T11" fmla="*/ 0 h 1580"/>
                <a:gd name="T12" fmla="*/ 0 w 1001"/>
                <a:gd name="T13" fmla="*/ 0 h 1580"/>
                <a:gd name="T14" fmla="*/ 0 w 1001"/>
                <a:gd name="T15" fmla="*/ 0 h 1580"/>
                <a:gd name="T16" fmla="*/ 0 w 1001"/>
                <a:gd name="T17" fmla="*/ 0 h 1580"/>
                <a:gd name="T18" fmla="*/ 0 w 1001"/>
                <a:gd name="T19" fmla="*/ 0 h 1580"/>
                <a:gd name="T20" fmla="*/ 0 w 1001"/>
                <a:gd name="T21" fmla="*/ 0 h 1580"/>
                <a:gd name="T22" fmla="*/ 0 w 1001"/>
                <a:gd name="T23" fmla="*/ 0 h 158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01"/>
                <a:gd name="T37" fmla="*/ 0 h 1580"/>
                <a:gd name="T38" fmla="*/ 1001 w 1001"/>
                <a:gd name="T39" fmla="*/ 1580 h 158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01" h="1580">
                  <a:moveTo>
                    <a:pt x="0" y="0"/>
                  </a:moveTo>
                  <a:lnTo>
                    <a:pt x="0" y="1580"/>
                  </a:lnTo>
                  <a:lnTo>
                    <a:pt x="1001" y="1580"/>
                  </a:lnTo>
                  <a:lnTo>
                    <a:pt x="1001" y="862"/>
                  </a:lnTo>
                  <a:lnTo>
                    <a:pt x="858" y="862"/>
                  </a:lnTo>
                  <a:lnTo>
                    <a:pt x="858" y="1436"/>
                  </a:lnTo>
                  <a:lnTo>
                    <a:pt x="143" y="1436"/>
                  </a:lnTo>
                  <a:lnTo>
                    <a:pt x="143" y="143"/>
                  </a:lnTo>
                  <a:lnTo>
                    <a:pt x="1001" y="143"/>
                  </a:lnTo>
                  <a:lnTo>
                    <a:pt x="10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7" name="Freeform 18">
              <a:extLst>
                <a:ext uri="{FF2B5EF4-FFF2-40B4-BE49-F238E27FC236}">
                  <a16:creationId xmlns:a16="http://schemas.microsoft.com/office/drawing/2014/main" id="{124C0D6C-A82A-FF49-9954-1E87BBFF5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35"/>
              <a:ext cx="53" cy="125"/>
            </a:xfrm>
            <a:custGeom>
              <a:avLst/>
              <a:gdLst>
                <a:gd name="T0" fmla="*/ 0 w 428"/>
                <a:gd name="T1" fmla="*/ 0 h 1007"/>
                <a:gd name="T2" fmla="*/ 0 w 428"/>
                <a:gd name="T3" fmla="*/ 0 h 1007"/>
                <a:gd name="T4" fmla="*/ 0 w 428"/>
                <a:gd name="T5" fmla="*/ 0 h 1007"/>
                <a:gd name="T6" fmla="*/ 0 w 428"/>
                <a:gd name="T7" fmla="*/ 0 h 1007"/>
                <a:gd name="T8" fmla="*/ 0 w 428"/>
                <a:gd name="T9" fmla="*/ 0 h 1007"/>
                <a:gd name="T10" fmla="*/ 0 w 428"/>
                <a:gd name="T11" fmla="*/ 0 h 1007"/>
                <a:gd name="T12" fmla="*/ 0 w 428"/>
                <a:gd name="T13" fmla="*/ 0 h 1007"/>
                <a:gd name="T14" fmla="*/ 0 w 428"/>
                <a:gd name="T15" fmla="*/ 0 h 1007"/>
                <a:gd name="T16" fmla="*/ 0 w 428"/>
                <a:gd name="T17" fmla="*/ 0 h 1007"/>
                <a:gd name="T18" fmla="*/ 0 w 428"/>
                <a:gd name="T19" fmla="*/ 0 h 10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28"/>
                <a:gd name="T31" fmla="*/ 0 h 1007"/>
                <a:gd name="T32" fmla="*/ 428 w 428"/>
                <a:gd name="T33" fmla="*/ 1007 h 10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28" h="1007">
                  <a:moveTo>
                    <a:pt x="0" y="0"/>
                  </a:moveTo>
                  <a:lnTo>
                    <a:pt x="0" y="1007"/>
                  </a:lnTo>
                  <a:lnTo>
                    <a:pt x="428" y="1007"/>
                  </a:lnTo>
                  <a:lnTo>
                    <a:pt x="428" y="0"/>
                  </a:lnTo>
                  <a:lnTo>
                    <a:pt x="285" y="0"/>
                  </a:lnTo>
                  <a:lnTo>
                    <a:pt x="285" y="863"/>
                  </a:lnTo>
                  <a:lnTo>
                    <a:pt x="143" y="863"/>
                  </a:lnTo>
                  <a:lnTo>
                    <a:pt x="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8" name="Freeform 19">
              <a:extLst>
                <a:ext uri="{FF2B5EF4-FFF2-40B4-BE49-F238E27FC236}">
                  <a16:creationId xmlns:a16="http://schemas.microsoft.com/office/drawing/2014/main" id="{91D6CC82-56AA-9044-B5CF-EAD3EA800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35"/>
              <a:ext cx="53" cy="18"/>
            </a:xfrm>
            <a:custGeom>
              <a:avLst/>
              <a:gdLst>
                <a:gd name="T0" fmla="*/ 0 w 428"/>
                <a:gd name="T1" fmla="*/ 0 h 145"/>
                <a:gd name="T2" fmla="*/ 0 w 428"/>
                <a:gd name="T3" fmla="*/ 0 h 145"/>
                <a:gd name="T4" fmla="*/ 0 w 428"/>
                <a:gd name="T5" fmla="*/ 0 h 145"/>
                <a:gd name="T6" fmla="*/ 0 w 428"/>
                <a:gd name="T7" fmla="*/ 0 h 145"/>
                <a:gd name="T8" fmla="*/ 0 w 428"/>
                <a:gd name="T9" fmla="*/ 0 h 145"/>
                <a:gd name="T10" fmla="*/ 0 w 428"/>
                <a:gd name="T11" fmla="*/ 0 h 1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145"/>
                <a:gd name="T20" fmla="*/ 428 w 428"/>
                <a:gd name="T21" fmla="*/ 145 h 1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145">
                  <a:moveTo>
                    <a:pt x="0" y="145"/>
                  </a:moveTo>
                  <a:lnTo>
                    <a:pt x="428" y="145"/>
                  </a:lnTo>
                  <a:lnTo>
                    <a:pt x="428" y="0"/>
                  </a:ln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9" name="Freeform 20">
              <a:extLst>
                <a:ext uri="{FF2B5EF4-FFF2-40B4-BE49-F238E27FC236}">
                  <a16:creationId xmlns:a16="http://schemas.microsoft.com/office/drawing/2014/main" id="{C36D70F5-05BD-6842-B7E5-2F2096733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499"/>
              <a:ext cx="18" cy="90"/>
            </a:xfrm>
            <a:custGeom>
              <a:avLst/>
              <a:gdLst>
                <a:gd name="T0" fmla="*/ 0 w 143"/>
                <a:gd name="T1" fmla="*/ 0 h 718"/>
                <a:gd name="T2" fmla="*/ 0 w 143"/>
                <a:gd name="T3" fmla="*/ 0 h 718"/>
                <a:gd name="T4" fmla="*/ 0 w 143"/>
                <a:gd name="T5" fmla="*/ 0 h 718"/>
                <a:gd name="T6" fmla="*/ 0 w 143"/>
                <a:gd name="T7" fmla="*/ 0 h 718"/>
                <a:gd name="T8" fmla="*/ 0 w 143"/>
                <a:gd name="T9" fmla="*/ 0 h 718"/>
                <a:gd name="T10" fmla="*/ 0 w 143"/>
                <a:gd name="T11" fmla="*/ 0 h 7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3"/>
                <a:gd name="T19" fmla="*/ 0 h 718"/>
                <a:gd name="T20" fmla="*/ 143 w 143"/>
                <a:gd name="T21" fmla="*/ 718 h 7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3" h="718">
                  <a:moveTo>
                    <a:pt x="0" y="0"/>
                  </a:moveTo>
                  <a:lnTo>
                    <a:pt x="0" y="718"/>
                  </a:lnTo>
                  <a:lnTo>
                    <a:pt x="143" y="718"/>
                  </a:lnTo>
                  <a:lnTo>
                    <a:pt x="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50" name="Freeform 21">
              <a:extLst>
                <a:ext uri="{FF2B5EF4-FFF2-40B4-BE49-F238E27FC236}">
                  <a16:creationId xmlns:a16="http://schemas.microsoft.com/office/drawing/2014/main" id="{06AE7502-0388-2B44-AF58-0E3870A50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" y="2606"/>
              <a:ext cx="89" cy="90"/>
            </a:xfrm>
            <a:custGeom>
              <a:avLst/>
              <a:gdLst>
                <a:gd name="T0" fmla="*/ 0 w 714"/>
                <a:gd name="T1" fmla="*/ 0 h 718"/>
                <a:gd name="T2" fmla="*/ 0 w 714"/>
                <a:gd name="T3" fmla="*/ 0 h 718"/>
                <a:gd name="T4" fmla="*/ 0 w 714"/>
                <a:gd name="T5" fmla="*/ 0 h 718"/>
                <a:gd name="T6" fmla="*/ 0 w 714"/>
                <a:gd name="T7" fmla="*/ 0 h 718"/>
                <a:gd name="T8" fmla="*/ 0 w 714"/>
                <a:gd name="T9" fmla="*/ 0 h 718"/>
                <a:gd name="T10" fmla="*/ 0 w 714"/>
                <a:gd name="T11" fmla="*/ 0 h 718"/>
                <a:gd name="T12" fmla="*/ 0 w 714"/>
                <a:gd name="T13" fmla="*/ 0 h 718"/>
                <a:gd name="T14" fmla="*/ 0 w 714"/>
                <a:gd name="T15" fmla="*/ 0 h 718"/>
                <a:gd name="T16" fmla="*/ 0 w 714"/>
                <a:gd name="T17" fmla="*/ 0 h 718"/>
                <a:gd name="T18" fmla="*/ 0 w 714"/>
                <a:gd name="T19" fmla="*/ 0 h 718"/>
                <a:gd name="T20" fmla="*/ 0 w 714"/>
                <a:gd name="T21" fmla="*/ 0 h 718"/>
                <a:gd name="T22" fmla="*/ 0 w 714"/>
                <a:gd name="T23" fmla="*/ 0 h 718"/>
                <a:gd name="T24" fmla="*/ 0 w 714"/>
                <a:gd name="T25" fmla="*/ 0 h 718"/>
                <a:gd name="T26" fmla="*/ 0 w 714"/>
                <a:gd name="T27" fmla="*/ 0 h 7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14"/>
                <a:gd name="T43" fmla="*/ 0 h 718"/>
                <a:gd name="T44" fmla="*/ 714 w 714"/>
                <a:gd name="T45" fmla="*/ 718 h 7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14" h="718">
                  <a:moveTo>
                    <a:pt x="0" y="287"/>
                  </a:moveTo>
                  <a:lnTo>
                    <a:pt x="0" y="718"/>
                  </a:lnTo>
                  <a:lnTo>
                    <a:pt x="714" y="718"/>
                  </a:lnTo>
                  <a:lnTo>
                    <a:pt x="714" y="287"/>
                  </a:lnTo>
                  <a:lnTo>
                    <a:pt x="571" y="287"/>
                  </a:lnTo>
                  <a:lnTo>
                    <a:pt x="571" y="574"/>
                  </a:lnTo>
                  <a:lnTo>
                    <a:pt x="143" y="574"/>
                  </a:lnTo>
                  <a:lnTo>
                    <a:pt x="143" y="431"/>
                  </a:lnTo>
                  <a:lnTo>
                    <a:pt x="286" y="431"/>
                  </a:lnTo>
                  <a:lnTo>
                    <a:pt x="286" y="0"/>
                  </a:lnTo>
                  <a:lnTo>
                    <a:pt x="143" y="0"/>
                  </a:lnTo>
                  <a:lnTo>
                    <a:pt x="143" y="287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199" name="Text Box 22">
            <a:extLst>
              <a:ext uri="{FF2B5EF4-FFF2-40B4-BE49-F238E27FC236}">
                <a16:creationId xmlns:a16="http://schemas.microsoft.com/office/drawing/2014/main" id="{3A7E73F4-A984-D243-9421-FFCE923E4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7179" y="2133511"/>
            <a:ext cx="1513556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= 0000000…</a:t>
            </a:r>
          </a:p>
        </p:txBody>
      </p:sp>
      <p:sp>
        <p:nvSpPr>
          <p:cNvPr id="8200" name="AutoShape 23">
            <a:extLst>
              <a:ext uri="{FF2B5EF4-FFF2-40B4-BE49-F238E27FC236}">
                <a16:creationId xmlns:a16="http://schemas.microsoft.com/office/drawing/2014/main" id="{B9C7595B-720C-9448-8839-E8AFC5224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038" y="2198688"/>
            <a:ext cx="482600" cy="506412"/>
          </a:xfrm>
          <a:prstGeom prst="foldedCorner">
            <a:avLst>
              <a:gd name="adj" fmla="val 29713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-----</a:t>
            </a:r>
          </a:p>
          <a:p>
            <a:pPr algn="ctr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-----</a:t>
            </a:r>
          </a:p>
          <a:p>
            <a:pPr algn="ctr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-----</a:t>
            </a:r>
          </a:p>
        </p:txBody>
      </p:sp>
      <p:sp>
        <p:nvSpPr>
          <p:cNvPr id="8201" name="Text Box 24">
            <a:extLst>
              <a:ext uri="{FF2B5EF4-FFF2-40B4-BE49-F238E27FC236}">
                <a16:creationId xmlns:a16="http://schemas.microsoft.com/office/drawing/2014/main" id="{BFE01C9F-FD14-5144-A62D-EEE491584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3313" y="2828926"/>
            <a:ext cx="1524776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= 00110010…</a:t>
            </a:r>
          </a:p>
        </p:txBody>
      </p:sp>
      <p:sp>
        <p:nvSpPr>
          <p:cNvPr id="8202" name="Text Box 25">
            <a:extLst>
              <a:ext uri="{FF2B5EF4-FFF2-40B4-BE49-F238E27FC236}">
                <a16:creationId xmlns:a16="http://schemas.microsoft.com/office/drawing/2014/main" id="{2D702851-F9E7-F64B-A23E-361929A98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438" y="2514601"/>
            <a:ext cx="1358064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 00110010…</a:t>
            </a:r>
          </a:p>
        </p:txBody>
      </p:sp>
      <p:sp>
        <p:nvSpPr>
          <p:cNvPr id="8203" name="Text Box 26">
            <a:extLst>
              <a:ext uri="{FF2B5EF4-FFF2-40B4-BE49-F238E27FC236}">
                <a16:creationId xmlns:a16="http://schemas.microsoft.com/office/drawing/2014/main" id="{59ED9B8E-7193-604E-9A57-84311F8B0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13" y="2362200"/>
            <a:ext cx="665567" cy="6463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en-US" sz="3600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8204" name="Text Box 27">
            <a:extLst>
              <a:ext uri="{FF2B5EF4-FFF2-40B4-BE49-F238E27FC236}">
                <a16:creationId xmlns:a16="http://schemas.microsoft.com/office/drawing/2014/main" id="{3505F5F8-CA31-9F4A-B868-F7A3B1F8B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663" y="2833688"/>
            <a:ext cx="1524776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+mn-lt"/>
              </a:rPr>
              <a:t>00110010… =</a:t>
            </a:r>
          </a:p>
        </p:txBody>
      </p:sp>
      <p:sp>
        <p:nvSpPr>
          <p:cNvPr id="8205" name="Line 28">
            <a:extLst>
              <a:ext uri="{FF2B5EF4-FFF2-40B4-BE49-F238E27FC236}">
                <a16:creationId xmlns:a16="http://schemas.microsoft.com/office/drawing/2014/main" id="{FAE20ACC-B495-764F-8958-8C91DEE3BE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8038" y="2524126"/>
            <a:ext cx="381000" cy="18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6" name="Line 29">
            <a:extLst>
              <a:ext uri="{FF2B5EF4-FFF2-40B4-BE49-F238E27FC236}">
                <a16:creationId xmlns:a16="http://schemas.microsoft.com/office/drawing/2014/main" id="{B85D6EF7-7CE9-8342-AF84-D82C4B9901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18038" y="2743201"/>
            <a:ext cx="381000" cy="12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7" name="Line 30">
            <a:extLst>
              <a:ext uri="{FF2B5EF4-FFF2-40B4-BE49-F238E27FC236}">
                <a16:creationId xmlns:a16="http://schemas.microsoft.com/office/drawing/2014/main" id="{E77053C7-0BA4-6648-AA21-774C7E509E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0039" y="2676525"/>
            <a:ext cx="3063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8" name="AutoShape 31">
            <a:extLst>
              <a:ext uri="{FF2B5EF4-FFF2-40B4-BE49-F238E27FC236}">
                <a16:creationId xmlns:a16="http://schemas.microsoft.com/office/drawing/2014/main" id="{35591038-96F3-E144-AB62-05BBA47FF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5476" y="2268538"/>
            <a:ext cx="538163" cy="779462"/>
          </a:xfrm>
          <a:prstGeom prst="rightArrow">
            <a:avLst>
              <a:gd name="adj1" fmla="val 50000"/>
              <a:gd name="adj2" fmla="val 25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209" name="Text Box 32">
            <a:extLst>
              <a:ext uri="{FF2B5EF4-FFF2-40B4-BE49-F238E27FC236}">
                <a16:creationId xmlns:a16="http://schemas.microsoft.com/office/drawing/2014/main" id="{5F50CBCC-D27F-B344-A495-E7407DC33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1238" y="2286000"/>
            <a:ext cx="665567" cy="6463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en-US" sz="360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8210" name="Line 33">
            <a:extLst>
              <a:ext uri="{FF2B5EF4-FFF2-40B4-BE49-F238E27FC236}">
                <a16:creationId xmlns:a16="http://schemas.microsoft.com/office/drawing/2014/main" id="{06A22ADF-AA95-674F-BF7A-2BCE37A0057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967664" y="2743201"/>
            <a:ext cx="307975" cy="12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1" name="Text Box 34">
            <a:extLst>
              <a:ext uri="{FF2B5EF4-FFF2-40B4-BE49-F238E27FC236}">
                <a16:creationId xmlns:a16="http://schemas.microsoft.com/office/drawing/2014/main" id="{B468B602-0277-2549-B6DF-28C941539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5912" y="1984533"/>
            <a:ext cx="1619354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   00000000…</a:t>
            </a:r>
          </a:p>
        </p:txBody>
      </p:sp>
      <p:sp>
        <p:nvSpPr>
          <p:cNvPr id="8212" name="Line 35">
            <a:extLst>
              <a:ext uri="{FF2B5EF4-FFF2-40B4-BE49-F238E27FC236}">
                <a16:creationId xmlns:a16="http://schemas.microsoft.com/office/drawing/2014/main" id="{885C8C70-B769-694D-AC15-7A693886DB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4638" y="2362201"/>
            <a:ext cx="381000" cy="12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217" name="Group 40">
            <a:extLst>
              <a:ext uri="{FF2B5EF4-FFF2-40B4-BE49-F238E27FC236}">
                <a16:creationId xmlns:a16="http://schemas.microsoft.com/office/drawing/2014/main" id="{B0835B95-AF3C-E640-823C-F5ECC762D3C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53576" y="2878138"/>
            <a:ext cx="657225" cy="322262"/>
            <a:chOff x="1410" y="2496"/>
            <a:chExt cx="414" cy="203"/>
          </a:xfrm>
        </p:grpSpPr>
        <p:sp>
          <p:nvSpPr>
            <p:cNvPr id="8219" name="AutoShape 41">
              <a:extLst>
                <a:ext uri="{FF2B5EF4-FFF2-40B4-BE49-F238E27FC236}">
                  <a16:creationId xmlns:a16="http://schemas.microsoft.com/office/drawing/2014/main" id="{14765F26-121D-304D-9B1A-A65BCF55994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10" y="2496"/>
              <a:ext cx="414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0" name="Freeform 42">
              <a:extLst>
                <a:ext uri="{FF2B5EF4-FFF2-40B4-BE49-F238E27FC236}">
                  <a16:creationId xmlns:a16="http://schemas.microsoft.com/office/drawing/2014/main" id="{A781FC6D-AC31-D942-B16B-BF1404897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3" y="2615"/>
              <a:ext cx="72" cy="75"/>
            </a:xfrm>
            <a:custGeom>
              <a:avLst/>
              <a:gdLst>
                <a:gd name="T0" fmla="*/ 0 w 579"/>
                <a:gd name="T1" fmla="*/ 0 h 605"/>
                <a:gd name="T2" fmla="*/ 0 w 579"/>
                <a:gd name="T3" fmla="*/ 0 h 605"/>
                <a:gd name="T4" fmla="*/ 0 w 579"/>
                <a:gd name="T5" fmla="*/ 0 h 605"/>
                <a:gd name="T6" fmla="*/ 0 w 579"/>
                <a:gd name="T7" fmla="*/ 0 h 605"/>
                <a:gd name="T8" fmla="*/ 0 w 579"/>
                <a:gd name="T9" fmla="*/ 0 h 605"/>
                <a:gd name="T10" fmla="*/ 0 w 579"/>
                <a:gd name="T11" fmla="*/ 0 h 605"/>
                <a:gd name="T12" fmla="*/ 0 w 579"/>
                <a:gd name="T13" fmla="*/ 0 h 605"/>
                <a:gd name="T14" fmla="*/ 0 w 579"/>
                <a:gd name="T15" fmla="*/ 0 h 6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79"/>
                <a:gd name="T25" fmla="*/ 0 h 605"/>
                <a:gd name="T26" fmla="*/ 579 w 579"/>
                <a:gd name="T27" fmla="*/ 605 h 6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79" h="605">
                  <a:moveTo>
                    <a:pt x="136" y="12"/>
                  </a:moveTo>
                  <a:lnTo>
                    <a:pt x="136" y="309"/>
                  </a:lnTo>
                  <a:lnTo>
                    <a:pt x="0" y="314"/>
                  </a:lnTo>
                  <a:lnTo>
                    <a:pt x="12" y="605"/>
                  </a:lnTo>
                  <a:lnTo>
                    <a:pt x="567" y="599"/>
                  </a:lnTo>
                  <a:lnTo>
                    <a:pt x="579" y="0"/>
                  </a:lnTo>
                  <a:lnTo>
                    <a:pt x="136" y="12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1" name="Freeform 43">
              <a:extLst>
                <a:ext uri="{FF2B5EF4-FFF2-40B4-BE49-F238E27FC236}">
                  <a16:creationId xmlns:a16="http://schemas.microsoft.com/office/drawing/2014/main" id="{9502BCDC-4C5D-3B40-BC44-9D464A0DD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" y="2618"/>
              <a:ext cx="54" cy="30"/>
            </a:xfrm>
            <a:custGeom>
              <a:avLst/>
              <a:gdLst>
                <a:gd name="T0" fmla="*/ 0 w 437"/>
                <a:gd name="T1" fmla="*/ 0 h 243"/>
                <a:gd name="T2" fmla="*/ 0 w 437"/>
                <a:gd name="T3" fmla="*/ 0 h 243"/>
                <a:gd name="T4" fmla="*/ 0 w 437"/>
                <a:gd name="T5" fmla="*/ 0 h 243"/>
                <a:gd name="T6" fmla="*/ 0 w 437"/>
                <a:gd name="T7" fmla="*/ 0 h 243"/>
                <a:gd name="T8" fmla="*/ 0 w 437"/>
                <a:gd name="T9" fmla="*/ 0 h 243"/>
                <a:gd name="T10" fmla="*/ 0 w 437"/>
                <a:gd name="T11" fmla="*/ 0 h 2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7"/>
                <a:gd name="T19" fmla="*/ 0 h 243"/>
                <a:gd name="T20" fmla="*/ 437 w 437"/>
                <a:gd name="T21" fmla="*/ 243 h 24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7" h="243">
                  <a:moveTo>
                    <a:pt x="0" y="18"/>
                  </a:moveTo>
                  <a:lnTo>
                    <a:pt x="35" y="243"/>
                  </a:lnTo>
                  <a:lnTo>
                    <a:pt x="437" y="243"/>
                  </a:lnTo>
                  <a:lnTo>
                    <a:pt x="39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2" name="Freeform 44">
              <a:extLst>
                <a:ext uri="{FF2B5EF4-FFF2-40B4-BE49-F238E27FC236}">
                  <a16:creationId xmlns:a16="http://schemas.microsoft.com/office/drawing/2014/main" id="{A4D06172-7D4E-B143-B7E2-92361DED0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" y="2669"/>
              <a:ext cx="72" cy="17"/>
            </a:xfrm>
            <a:custGeom>
              <a:avLst/>
              <a:gdLst>
                <a:gd name="T0" fmla="*/ 0 w 573"/>
                <a:gd name="T1" fmla="*/ 0 h 136"/>
                <a:gd name="T2" fmla="*/ 0 w 573"/>
                <a:gd name="T3" fmla="*/ 0 h 136"/>
                <a:gd name="T4" fmla="*/ 0 w 573"/>
                <a:gd name="T5" fmla="*/ 0 h 136"/>
                <a:gd name="T6" fmla="*/ 0 w 573"/>
                <a:gd name="T7" fmla="*/ 0 h 136"/>
                <a:gd name="T8" fmla="*/ 0 w 573"/>
                <a:gd name="T9" fmla="*/ 0 h 136"/>
                <a:gd name="T10" fmla="*/ 0 w 573"/>
                <a:gd name="T11" fmla="*/ 0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73"/>
                <a:gd name="T19" fmla="*/ 0 h 136"/>
                <a:gd name="T20" fmla="*/ 573 w 573"/>
                <a:gd name="T21" fmla="*/ 136 h 1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73" h="136">
                  <a:moveTo>
                    <a:pt x="24" y="0"/>
                  </a:moveTo>
                  <a:lnTo>
                    <a:pt x="573" y="0"/>
                  </a:lnTo>
                  <a:lnTo>
                    <a:pt x="555" y="136"/>
                  </a:lnTo>
                  <a:lnTo>
                    <a:pt x="0" y="1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3" name="Freeform 45">
              <a:extLst>
                <a:ext uri="{FF2B5EF4-FFF2-40B4-BE49-F238E27FC236}">
                  <a16:creationId xmlns:a16="http://schemas.microsoft.com/office/drawing/2014/main" id="{AB323D03-AA06-934C-89E5-ACBC0C90D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08"/>
              <a:ext cx="67" cy="40"/>
            </a:xfrm>
            <a:custGeom>
              <a:avLst/>
              <a:gdLst>
                <a:gd name="T0" fmla="*/ 0 w 537"/>
                <a:gd name="T1" fmla="*/ 0 h 326"/>
                <a:gd name="T2" fmla="*/ 0 w 537"/>
                <a:gd name="T3" fmla="*/ 0 h 326"/>
                <a:gd name="T4" fmla="*/ 0 w 537"/>
                <a:gd name="T5" fmla="*/ 0 h 326"/>
                <a:gd name="T6" fmla="*/ 0 w 537"/>
                <a:gd name="T7" fmla="*/ 0 h 326"/>
                <a:gd name="T8" fmla="*/ 0 w 537"/>
                <a:gd name="T9" fmla="*/ 0 h 326"/>
                <a:gd name="T10" fmla="*/ 0 w 537"/>
                <a:gd name="T11" fmla="*/ 0 h 3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7"/>
                <a:gd name="T19" fmla="*/ 0 h 326"/>
                <a:gd name="T20" fmla="*/ 537 w 537"/>
                <a:gd name="T21" fmla="*/ 326 h 3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7" h="326">
                  <a:moveTo>
                    <a:pt x="0" y="0"/>
                  </a:moveTo>
                  <a:lnTo>
                    <a:pt x="0" y="326"/>
                  </a:lnTo>
                  <a:lnTo>
                    <a:pt x="537" y="296"/>
                  </a:lnTo>
                  <a:lnTo>
                    <a:pt x="501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4" name="Freeform 46">
              <a:extLst>
                <a:ext uri="{FF2B5EF4-FFF2-40B4-BE49-F238E27FC236}">
                  <a16:creationId xmlns:a16="http://schemas.microsoft.com/office/drawing/2014/main" id="{678C9427-0ACE-3E41-903A-768DDF61C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" y="2505"/>
              <a:ext cx="378" cy="181"/>
            </a:xfrm>
            <a:custGeom>
              <a:avLst/>
              <a:gdLst>
                <a:gd name="T0" fmla="*/ 0 w 3031"/>
                <a:gd name="T1" fmla="*/ 0 h 1448"/>
                <a:gd name="T2" fmla="*/ 0 w 3031"/>
                <a:gd name="T3" fmla="*/ 0 h 1448"/>
                <a:gd name="T4" fmla="*/ 0 w 3031"/>
                <a:gd name="T5" fmla="*/ 0 h 1448"/>
                <a:gd name="T6" fmla="*/ 0 w 3031"/>
                <a:gd name="T7" fmla="*/ 0 h 1448"/>
                <a:gd name="T8" fmla="*/ 0 w 3031"/>
                <a:gd name="T9" fmla="*/ 0 h 1448"/>
                <a:gd name="T10" fmla="*/ 0 w 3031"/>
                <a:gd name="T11" fmla="*/ 0 h 1448"/>
                <a:gd name="T12" fmla="*/ 0 w 3031"/>
                <a:gd name="T13" fmla="*/ 0 h 1448"/>
                <a:gd name="T14" fmla="*/ 0 w 3031"/>
                <a:gd name="T15" fmla="*/ 0 h 1448"/>
                <a:gd name="T16" fmla="*/ 0 w 3031"/>
                <a:gd name="T17" fmla="*/ 0 h 1448"/>
                <a:gd name="T18" fmla="*/ 0 w 3031"/>
                <a:gd name="T19" fmla="*/ 0 h 1448"/>
                <a:gd name="T20" fmla="*/ 0 w 3031"/>
                <a:gd name="T21" fmla="*/ 0 h 1448"/>
                <a:gd name="T22" fmla="*/ 0 w 3031"/>
                <a:gd name="T23" fmla="*/ 0 h 1448"/>
                <a:gd name="T24" fmla="*/ 0 w 3031"/>
                <a:gd name="T25" fmla="*/ 0 h 1448"/>
                <a:gd name="T26" fmla="*/ 0 w 3031"/>
                <a:gd name="T27" fmla="*/ 0 h 1448"/>
                <a:gd name="T28" fmla="*/ 0 w 3031"/>
                <a:gd name="T29" fmla="*/ 0 h 14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031"/>
                <a:gd name="T46" fmla="*/ 0 h 1448"/>
                <a:gd name="T47" fmla="*/ 3031 w 3031"/>
                <a:gd name="T48" fmla="*/ 1448 h 14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031" h="1448">
                  <a:moveTo>
                    <a:pt x="24" y="0"/>
                  </a:moveTo>
                  <a:lnTo>
                    <a:pt x="0" y="1424"/>
                  </a:lnTo>
                  <a:lnTo>
                    <a:pt x="845" y="1448"/>
                  </a:lnTo>
                  <a:lnTo>
                    <a:pt x="868" y="897"/>
                  </a:lnTo>
                  <a:lnTo>
                    <a:pt x="3013" y="873"/>
                  </a:lnTo>
                  <a:lnTo>
                    <a:pt x="3031" y="594"/>
                  </a:lnTo>
                  <a:lnTo>
                    <a:pt x="863" y="582"/>
                  </a:lnTo>
                  <a:lnTo>
                    <a:pt x="851" y="7"/>
                  </a:lnTo>
                  <a:lnTo>
                    <a:pt x="597" y="19"/>
                  </a:lnTo>
                  <a:lnTo>
                    <a:pt x="574" y="1175"/>
                  </a:lnTo>
                  <a:lnTo>
                    <a:pt x="308" y="1170"/>
                  </a:lnTo>
                  <a:lnTo>
                    <a:pt x="296" y="286"/>
                  </a:lnTo>
                  <a:lnTo>
                    <a:pt x="284" y="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5" name="Freeform 47">
              <a:extLst>
                <a:ext uri="{FF2B5EF4-FFF2-40B4-BE49-F238E27FC236}">
                  <a16:creationId xmlns:a16="http://schemas.microsoft.com/office/drawing/2014/main" id="{3C067737-F2EA-694B-B3AE-B35990372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" y="2510"/>
              <a:ext cx="19" cy="79"/>
            </a:xfrm>
            <a:custGeom>
              <a:avLst/>
              <a:gdLst>
                <a:gd name="T0" fmla="*/ 0 w 154"/>
                <a:gd name="T1" fmla="*/ 0 h 634"/>
                <a:gd name="T2" fmla="*/ 0 w 154"/>
                <a:gd name="T3" fmla="*/ 0 h 634"/>
                <a:gd name="T4" fmla="*/ 0 w 154"/>
                <a:gd name="T5" fmla="*/ 0 h 634"/>
                <a:gd name="T6" fmla="*/ 0 w 154"/>
                <a:gd name="T7" fmla="*/ 0 h 634"/>
                <a:gd name="T8" fmla="*/ 0 w 154"/>
                <a:gd name="T9" fmla="*/ 0 h 634"/>
                <a:gd name="T10" fmla="*/ 0 w 154"/>
                <a:gd name="T11" fmla="*/ 0 h 634"/>
                <a:gd name="T12" fmla="*/ 0 w 154"/>
                <a:gd name="T13" fmla="*/ 0 h 6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4"/>
                <a:gd name="T22" fmla="*/ 0 h 634"/>
                <a:gd name="T23" fmla="*/ 154 w 154"/>
                <a:gd name="T24" fmla="*/ 634 h 6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4" h="634">
                  <a:moveTo>
                    <a:pt x="88" y="47"/>
                  </a:moveTo>
                  <a:lnTo>
                    <a:pt x="0" y="124"/>
                  </a:lnTo>
                  <a:lnTo>
                    <a:pt x="6" y="634"/>
                  </a:lnTo>
                  <a:lnTo>
                    <a:pt x="154" y="623"/>
                  </a:lnTo>
                  <a:lnTo>
                    <a:pt x="148" y="0"/>
                  </a:lnTo>
                  <a:lnTo>
                    <a:pt x="88" y="47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6" name="Freeform 48">
              <a:extLst>
                <a:ext uri="{FF2B5EF4-FFF2-40B4-BE49-F238E27FC236}">
                  <a16:creationId xmlns:a16="http://schemas.microsoft.com/office/drawing/2014/main" id="{F477CFD5-E8AD-EB4C-8CA9-FD0EEFC46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" y="2526"/>
              <a:ext cx="71" cy="143"/>
            </a:xfrm>
            <a:custGeom>
              <a:avLst/>
              <a:gdLst>
                <a:gd name="T0" fmla="*/ 0 w 567"/>
                <a:gd name="T1" fmla="*/ 0 h 1151"/>
                <a:gd name="T2" fmla="*/ 0 w 567"/>
                <a:gd name="T3" fmla="*/ 0 h 1151"/>
                <a:gd name="T4" fmla="*/ 0 w 567"/>
                <a:gd name="T5" fmla="*/ 0 h 1151"/>
                <a:gd name="T6" fmla="*/ 0 w 567"/>
                <a:gd name="T7" fmla="*/ 0 h 1151"/>
                <a:gd name="T8" fmla="*/ 0 w 567"/>
                <a:gd name="T9" fmla="*/ 0 h 1151"/>
                <a:gd name="T10" fmla="*/ 0 w 567"/>
                <a:gd name="T11" fmla="*/ 0 h 1151"/>
                <a:gd name="T12" fmla="*/ 0 w 567"/>
                <a:gd name="T13" fmla="*/ 0 h 1151"/>
                <a:gd name="T14" fmla="*/ 0 w 567"/>
                <a:gd name="T15" fmla="*/ 0 h 11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7"/>
                <a:gd name="T25" fmla="*/ 0 h 1151"/>
                <a:gd name="T26" fmla="*/ 567 w 567"/>
                <a:gd name="T27" fmla="*/ 1151 h 115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7" h="1151">
                  <a:moveTo>
                    <a:pt x="0" y="18"/>
                  </a:moveTo>
                  <a:lnTo>
                    <a:pt x="0" y="1151"/>
                  </a:lnTo>
                  <a:lnTo>
                    <a:pt x="89" y="1074"/>
                  </a:lnTo>
                  <a:lnTo>
                    <a:pt x="124" y="118"/>
                  </a:lnTo>
                  <a:lnTo>
                    <a:pt x="490" y="101"/>
                  </a:lnTo>
                  <a:lnTo>
                    <a:pt x="567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7" name="Freeform 49">
              <a:extLst>
                <a:ext uri="{FF2B5EF4-FFF2-40B4-BE49-F238E27FC236}">
                  <a16:creationId xmlns:a16="http://schemas.microsoft.com/office/drawing/2014/main" id="{92ACC43D-C49F-5B4C-ADEC-BAF707A8A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" y="2598"/>
              <a:ext cx="373" cy="85"/>
            </a:xfrm>
            <a:custGeom>
              <a:avLst/>
              <a:gdLst>
                <a:gd name="T0" fmla="*/ 0 w 2983"/>
                <a:gd name="T1" fmla="*/ 0 h 682"/>
                <a:gd name="T2" fmla="*/ 0 w 2983"/>
                <a:gd name="T3" fmla="*/ 0 h 682"/>
                <a:gd name="T4" fmla="*/ 0 w 2983"/>
                <a:gd name="T5" fmla="*/ 0 h 682"/>
                <a:gd name="T6" fmla="*/ 0 w 2983"/>
                <a:gd name="T7" fmla="*/ 0 h 682"/>
                <a:gd name="T8" fmla="*/ 0 w 2983"/>
                <a:gd name="T9" fmla="*/ 0 h 682"/>
                <a:gd name="T10" fmla="*/ 0 w 2983"/>
                <a:gd name="T11" fmla="*/ 0 h 682"/>
                <a:gd name="T12" fmla="*/ 0 w 2983"/>
                <a:gd name="T13" fmla="*/ 0 h 682"/>
                <a:gd name="T14" fmla="*/ 0 w 2983"/>
                <a:gd name="T15" fmla="*/ 0 h 682"/>
                <a:gd name="T16" fmla="*/ 0 w 2983"/>
                <a:gd name="T17" fmla="*/ 0 h 682"/>
                <a:gd name="T18" fmla="*/ 0 w 2983"/>
                <a:gd name="T19" fmla="*/ 0 h 6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83"/>
                <a:gd name="T31" fmla="*/ 0 h 682"/>
                <a:gd name="T32" fmla="*/ 2983 w 2983"/>
                <a:gd name="T33" fmla="*/ 682 h 6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83" h="682">
                  <a:moveTo>
                    <a:pt x="690" y="0"/>
                  </a:moveTo>
                  <a:lnTo>
                    <a:pt x="690" y="570"/>
                  </a:lnTo>
                  <a:lnTo>
                    <a:pt x="123" y="564"/>
                  </a:lnTo>
                  <a:lnTo>
                    <a:pt x="0" y="665"/>
                  </a:lnTo>
                  <a:lnTo>
                    <a:pt x="821" y="682"/>
                  </a:lnTo>
                  <a:lnTo>
                    <a:pt x="844" y="137"/>
                  </a:lnTo>
                  <a:lnTo>
                    <a:pt x="2948" y="137"/>
                  </a:lnTo>
                  <a:lnTo>
                    <a:pt x="2983" y="0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8" name="Freeform 50">
              <a:extLst>
                <a:ext uri="{FF2B5EF4-FFF2-40B4-BE49-F238E27FC236}">
                  <a16:creationId xmlns:a16="http://schemas.microsoft.com/office/drawing/2014/main" id="{09E74872-3F12-D742-8B7F-F950D151D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571"/>
              <a:ext cx="304" cy="89"/>
            </a:xfrm>
            <a:custGeom>
              <a:avLst/>
              <a:gdLst>
                <a:gd name="T0" fmla="*/ 0 w 2432"/>
                <a:gd name="T1" fmla="*/ 0 h 719"/>
                <a:gd name="T2" fmla="*/ 0 w 2432"/>
                <a:gd name="T3" fmla="*/ 0 h 719"/>
                <a:gd name="T4" fmla="*/ 0 w 2432"/>
                <a:gd name="T5" fmla="*/ 0 h 719"/>
                <a:gd name="T6" fmla="*/ 0 w 2432"/>
                <a:gd name="T7" fmla="*/ 0 h 719"/>
                <a:gd name="T8" fmla="*/ 0 w 2432"/>
                <a:gd name="T9" fmla="*/ 0 h 719"/>
                <a:gd name="T10" fmla="*/ 0 w 2432"/>
                <a:gd name="T11" fmla="*/ 0 h 719"/>
                <a:gd name="T12" fmla="*/ 0 w 2432"/>
                <a:gd name="T13" fmla="*/ 0 h 719"/>
                <a:gd name="T14" fmla="*/ 0 w 2432"/>
                <a:gd name="T15" fmla="*/ 0 h 719"/>
                <a:gd name="T16" fmla="*/ 0 w 2432"/>
                <a:gd name="T17" fmla="*/ 0 h 719"/>
                <a:gd name="T18" fmla="*/ 0 w 2432"/>
                <a:gd name="T19" fmla="*/ 0 h 719"/>
                <a:gd name="T20" fmla="*/ 0 w 2432"/>
                <a:gd name="T21" fmla="*/ 0 h 719"/>
                <a:gd name="T22" fmla="*/ 0 w 2432"/>
                <a:gd name="T23" fmla="*/ 0 h 719"/>
                <a:gd name="T24" fmla="*/ 0 w 2432"/>
                <a:gd name="T25" fmla="*/ 0 h 719"/>
                <a:gd name="T26" fmla="*/ 0 w 2432"/>
                <a:gd name="T27" fmla="*/ 0 h 719"/>
                <a:gd name="T28" fmla="*/ 0 w 2432"/>
                <a:gd name="T29" fmla="*/ 0 h 719"/>
                <a:gd name="T30" fmla="*/ 0 w 2432"/>
                <a:gd name="T31" fmla="*/ 0 h 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32"/>
                <a:gd name="T49" fmla="*/ 0 h 719"/>
                <a:gd name="T50" fmla="*/ 2432 w 2432"/>
                <a:gd name="T51" fmla="*/ 719 h 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32" h="719">
                  <a:moveTo>
                    <a:pt x="0" y="0"/>
                  </a:moveTo>
                  <a:lnTo>
                    <a:pt x="2288" y="0"/>
                  </a:lnTo>
                  <a:lnTo>
                    <a:pt x="2432" y="215"/>
                  </a:lnTo>
                  <a:lnTo>
                    <a:pt x="2288" y="431"/>
                  </a:lnTo>
                  <a:lnTo>
                    <a:pt x="2288" y="719"/>
                  </a:lnTo>
                  <a:lnTo>
                    <a:pt x="1717" y="719"/>
                  </a:lnTo>
                  <a:lnTo>
                    <a:pt x="1717" y="575"/>
                  </a:lnTo>
                  <a:lnTo>
                    <a:pt x="2145" y="575"/>
                  </a:lnTo>
                  <a:lnTo>
                    <a:pt x="2145" y="431"/>
                  </a:lnTo>
                  <a:lnTo>
                    <a:pt x="1860" y="431"/>
                  </a:lnTo>
                  <a:lnTo>
                    <a:pt x="1860" y="288"/>
                  </a:lnTo>
                  <a:lnTo>
                    <a:pt x="2145" y="288"/>
                  </a:lnTo>
                  <a:lnTo>
                    <a:pt x="2145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9" name="Freeform 51">
              <a:extLst>
                <a:ext uri="{FF2B5EF4-FFF2-40B4-BE49-F238E27FC236}">
                  <a16:creationId xmlns:a16="http://schemas.microsoft.com/office/drawing/2014/main" id="{4F20B3B2-3506-EE46-993B-865B4FE4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606"/>
              <a:ext cx="215" cy="18"/>
            </a:xfrm>
            <a:custGeom>
              <a:avLst/>
              <a:gdLst>
                <a:gd name="T0" fmla="*/ 0 w 1717"/>
                <a:gd name="T1" fmla="*/ 0 h 143"/>
                <a:gd name="T2" fmla="*/ 0 w 1717"/>
                <a:gd name="T3" fmla="*/ 0 h 143"/>
                <a:gd name="T4" fmla="*/ 0 w 1717"/>
                <a:gd name="T5" fmla="*/ 0 h 143"/>
                <a:gd name="T6" fmla="*/ 0 w 1717"/>
                <a:gd name="T7" fmla="*/ 0 h 143"/>
                <a:gd name="T8" fmla="*/ 0 w 1717"/>
                <a:gd name="T9" fmla="*/ 0 h 143"/>
                <a:gd name="T10" fmla="*/ 0 w 1717"/>
                <a:gd name="T11" fmla="*/ 0 h 143"/>
                <a:gd name="T12" fmla="*/ 0 w 1717"/>
                <a:gd name="T13" fmla="*/ 0 h 1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17"/>
                <a:gd name="T22" fmla="*/ 0 h 143"/>
                <a:gd name="T23" fmla="*/ 1717 w 1717"/>
                <a:gd name="T24" fmla="*/ 143 h 14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17" h="143">
                  <a:moveTo>
                    <a:pt x="143" y="0"/>
                  </a:moveTo>
                  <a:lnTo>
                    <a:pt x="1717" y="0"/>
                  </a:lnTo>
                  <a:lnTo>
                    <a:pt x="1717" y="143"/>
                  </a:lnTo>
                  <a:lnTo>
                    <a:pt x="107" y="143"/>
                  </a:lnTo>
                  <a:lnTo>
                    <a:pt x="0" y="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0" name="Freeform 52">
              <a:extLst>
                <a:ext uri="{FF2B5EF4-FFF2-40B4-BE49-F238E27FC236}">
                  <a16:creationId xmlns:a16="http://schemas.microsoft.com/office/drawing/2014/main" id="{8659BEB5-2385-C443-BEF9-336F430C0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" y="2499"/>
              <a:ext cx="125" cy="197"/>
            </a:xfrm>
            <a:custGeom>
              <a:avLst/>
              <a:gdLst>
                <a:gd name="T0" fmla="*/ 0 w 1001"/>
                <a:gd name="T1" fmla="*/ 0 h 1580"/>
                <a:gd name="T2" fmla="*/ 0 w 1001"/>
                <a:gd name="T3" fmla="*/ 0 h 1580"/>
                <a:gd name="T4" fmla="*/ 0 w 1001"/>
                <a:gd name="T5" fmla="*/ 0 h 1580"/>
                <a:gd name="T6" fmla="*/ 0 w 1001"/>
                <a:gd name="T7" fmla="*/ 0 h 1580"/>
                <a:gd name="T8" fmla="*/ 0 w 1001"/>
                <a:gd name="T9" fmla="*/ 0 h 1580"/>
                <a:gd name="T10" fmla="*/ 0 w 1001"/>
                <a:gd name="T11" fmla="*/ 0 h 1580"/>
                <a:gd name="T12" fmla="*/ 0 w 1001"/>
                <a:gd name="T13" fmla="*/ 0 h 1580"/>
                <a:gd name="T14" fmla="*/ 0 w 1001"/>
                <a:gd name="T15" fmla="*/ 0 h 1580"/>
                <a:gd name="T16" fmla="*/ 0 w 1001"/>
                <a:gd name="T17" fmla="*/ 0 h 1580"/>
                <a:gd name="T18" fmla="*/ 0 w 1001"/>
                <a:gd name="T19" fmla="*/ 0 h 1580"/>
                <a:gd name="T20" fmla="*/ 0 w 1001"/>
                <a:gd name="T21" fmla="*/ 0 h 1580"/>
                <a:gd name="T22" fmla="*/ 0 w 1001"/>
                <a:gd name="T23" fmla="*/ 0 h 158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01"/>
                <a:gd name="T37" fmla="*/ 0 h 1580"/>
                <a:gd name="T38" fmla="*/ 1001 w 1001"/>
                <a:gd name="T39" fmla="*/ 1580 h 158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01" h="1580">
                  <a:moveTo>
                    <a:pt x="0" y="0"/>
                  </a:moveTo>
                  <a:lnTo>
                    <a:pt x="0" y="1580"/>
                  </a:lnTo>
                  <a:lnTo>
                    <a:pt x="1001" y="1580"/>
                  </a:lnTo>
                  <a:lnTo>
                    <a:pt x="1001" y="862"/>
                  </a:lnTo>
                  <a:lnTo>
                    <a:pt x="858" y="862"/>
                  </a:lnTo>
                  <a:lnTo>
                    <a:pt x="858" y="1436"/>
                  </a:lnTo>
                  <a:lnTo>
                    <a:pt x="143" y="1436"/>
                  </a:lnTo>
                  <a:lnTo>
                    <a:pt x="143" y="143"/>
                  </a:lnTo>
                  <a:lnTo>
                    <a:pt x="1001" y="143"/>
                  </a:lnTo>
                  <a:lnTo>
                    <a:pt x="10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1" name="Freeform 53">
              <a:extLst>
                <a:ext uri="{FF2B5EF4-FFF2-40B4-BE49-F238E27FC236}">
                  <a16:creationId xmlns:a16="http://schemas.microsoft.com/office/drawing/2014/main" id="{9AA3EB1E-9CA8-0648-94A7-F8B3ECB4C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35"/>
              <a:ext cx="53" cy="125"/>
            </a:xfrm>
            <a:custGeom>
              <a:avLst/>
              <a:gdLst>
                <a:gd name="T0" fmla="*/ 0 w 428"/>
                <a:gd name="T1" fmla="*/ 0 h 1007"/>
                <a:gd name="T2" fmla="*/ 0 w 428"/>
                <a:gd name="T3" fmla="*/ 0 h 1007"/>
                <a:gd name="T4" fmla="*/ 0 w 428"/>
                <a:gd name="T5" fmla="*/ 0 h 1007"/>
                <a:gd name="T6" fmla="*/ 0 w 428"/>
                <a:gd name="T7" fmla="*/ 0 h 1007"/>
                <a:gd name="T8" fmla="*/ 0 w 428"/>
                <a:gd name="T9" fmla="*/ 0 h 1007"/>
                <a:gd name="T10" fmla="*/ 0 w 428"/>
                <a:gd name="T11" fmla="*/ 0 h 1007"/>
                <a:gd name="T12" fmla="*/ 0 w 428"/>
                <a:gd name="T13" fmla="*/ 0 h 1007"/>
                <a:gd name="T14" fmla="*/ 0 w 428"/>
                <a:gd name="T15" fmla="*/ 0 h 1007"/>
                <a:gd name="T16" fmla="*/ 0 w 428"/>
                <a:gd name="T17" fmla="*/ 0 h 1007"/>
                <a:gd name="T18" fmla="*/ 0 w 428"/>
                <a:gd name="T19" fmla="*/ 0 h 10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28"/>
                <a:gd name="T31" fmla="*/ 0 h 1007"/>
                <a:gd name="T32" fmla="*/ 428 w 428"/>
                <a:gd name="T33" fmla="*/ 1007 h 10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28" h="1007">
                  <a:moveTo>
                    <a:pt x="0" y="0"/>
                  </a:moveTo>
                  <a:lnTo>
                    <a:pt x="0" y="1007"/>
                  </a:lnTo>
                  <a:lnTo>
                    <a:pt x="428" y="1007"/>
                  </a:lnTo>
                  <a:lnTo>
                    <a:pt x="428" y="0"/>
                  </a:lnTo>
                  <a:lnTo>
                    <a:pt x="285" y="0"/>
                  </a:lnTo>
                  <a:lnTo>
                    <a:pt x="285" y="863"/>
                  </a:lnTo>
                  <a:lnTo>
                    <a:pt x="143" y="863"/>
                  </a:lnTo>
                  <a:lnTo>
                    <a:pt x="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2" name="Freeform 54">
              <a:extLst>
                <a:ext uri="{FF2B5EF4-FFF2-40B4-BE49-F238E27FC236}">
                  <a16:creationId xmlns:a16="http://schemas.microsoft.com/office/drawing/2014/main" id="{2783FC3A-25A7-CB4D-B89B-73872A8C2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35"/>
              <a:ext cx="53" cy="18"/>
            </a:xfrm>
            <a:custGeom>
              <a:avLst/>
              <a:gdLst>
                <a:gd name="T0" fmla="*/ 0 w 428"/>
                <a:gd name="T1" fmla="*/ 0 h 145"/>
                <a:gd name="T2" fmla="*/ 0 w 428"/>
                <a:gd name="T3" fmla="*/ 0 h 145"/>
                <a:gd name="T4" fmla="*/ 0 w 428"/>
                <a:gd name="T5" fmla="*/ 0 h 145"/>
                <a:gd name="T6" fmla="*/ 0 w 428"/>
                <a:gd name="T7" fmla="*/ 0 h 145"/>
                <a:gd name="T8" fmla="*/ 0 w 428"/>
                <a:gd name="T9" fmla="*/ 0 h 145"/>
                <a:gd name="T10" fmla="*/ 0 w 428"/>
                <a:gd name="T11" fmla="*/ 0 h 1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145"/>
                <a:gd name="T20" fmla="*/ 428 w 428"/>
                <a:gd name="T21" fmla="*/ 145 h 1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145">
                  <a:moveTo>
                    <a:pt x="0" y="145"/>
                  </a:moveTo>
                  <a:lnTo>
                    <a:pt x="428" y="145"/>
                  </a:lnTo>
                  <a:lnTo>
                    <a:pt x="428" y="0"/>
                  </a:ln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3" name="Freeform 55">
              <a:extLst>
                <a:ext uri="{FF2B5EF4-FFF2-40B4-BE49-F238E27FC236}">
                  <a16:creationId xmlns:a16="http://schemas.microsoft.com/office/drawing/2014/main" id="{EF7997F8-CD7C-B942-8476-E8A98DDF2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499"/>
              <a:ext cx="18" cy="90"/>
            </a:xfrm>
            <a:custGeom>
              <a:avLst/>
              <a:gdLst>
                <a:gd name="T0" fmla="*/ 0 w 143"/>
                <a:gd name="T1" fmla="*/ 0 h 718"/>
                <a:gd name="T2" fmla="*/ 0 w 143"/>
                <a:gd name="T3" fmla="*/ 0 h 718"/>
                <a:gd name="T4" fmla="*/ 0 w 143"/>
                <a:gd name="T5" fmla="*/ 0 h 718"/>
                <a:gd name="T6" fmla="*/ 0 w 143"/>
                <a:gd name="T7" fmla="*/ 0 h 718"/>
                <a:gd name="T8" fmla="*/ 0 w 143"/>
                <a:gd name="T9" fmla="*/ 0 h 718"/>
                <a:gd name="T10" fmla="*/ 0 w 143"/>
                <a:gd name="T11" fmla="*/ 0 h 7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3"/>
                <a:gd name="T19" fmla="*/ 0 h 718"/>
                <a:gd name="T20" fmla="*/ 143 w 143"/>
                <a:gd name="T21" fmla="*/ 718 h 7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3" h="718">
                  <a:moveTo>
                    <a:pt x="0" y="0"/>
                  </a:moveTo>
                  <a:lnTo>
                    <a:pt x="0" y="718"/>
                  </a:lnTo>
                  <a:lnTo>
                    <a:pt x="143" y="718"/>
                  </a:lnTo>
                  <a:lnTo>
                    <a:pt x="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4" name="Freeform 56">
              <a:extLst>
                <a:ext uri="{FF2B5EF4-FFF2-40B4-BE49-F238E27FC236}">
                  <a16:creationId xmlns:a16="http://schemas.microsoft.com/office/drawing/2014/main" id="{C9D3BB27-827E-D743-B790-35932E527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" y="2606"/>
              <a:ext cx="89" cy="90"/>
            </a:xfrm>
            <a:custGeom>
              <a:avLst/>
              <a:gdLst>
                <a:gd name="T0" fmla="*/ 0 w 714"/>
                <a:gd name="T1" fmla="*/ 0 h 718"/>
                <a:gd name="T2" fmla="*/ 0 w 714"/>
                <a:gd name="T3" fmla="*/ 0 h 718"/>
                <a:gd name="T4" fmla="*/ 0 w 714"/>
                <a:gd name="T5" fmla="*/ 0 h 718"/>
                <a:gd name="T6" fmla="*/ 0 w 714"/>
                <a:gd name="T7" fmla="*/ 0 h 718"/>
                <a:gd name="T8" fmla="*/ 0 w 714"/>
                <a:gd name="T9" fmla="*/ 0 h 718"/>
                <a:gd name="T10" fmla="*/ 0 w 714"/>
                <a:gd name="T11" fmla="*/ 0 h 718"/>
                <a:gd name="T12" fmla="*/ 0 w 714"/>
                <a:gd name="T13" fmla="*/ 0 h 718"/>
                <a:gd name="T14" fmla="*/ 0 w 714"/>
                <a:gd name="T15" fmla="*/ 0 h 718"/>
                <a:gd name="T16" fmla="*/ 0 w 714"/>
                <a:gd name="T17" fmla="*/ 0 h 718"/>
                <a:gd name="T18" fmla="*/ 0 w 714"/>
                <a:gd name="T19" fmla="*/ 0 h 718"/>
                <a:gd name="T20" fmla="*/ 0 w 714"/>
                <a:gd name="T21" fmla="*/ 0 h 718"/>
                <a:gd name="T22" fmla="*/ 0 w 714"/>
                <a:gd name="T23" fmla="*/ 0 h 718"/>
                <a:gd name="T24" fmla="*/ 0 w 714"/>
                <a:gd name="T25" fmla="*/ 0 h 718"/>
                <a:gd name="T26" fmla="*/ 0 w 714"/>
                <a:gd name="T27" fmla="*/ 0 h 7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14"/>
                <a:gd name="T43" fmla="*/ 0 h 718"/>
                <a:gd name="T44" fmla="*/ 714 w 714"/>
                <a:gd name="T45" fmla="*/ 718 h 7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14" h="718">
                  <a:moveTo>
                    <a:pt x="0" y="287"/>
                  </a:moveTo>
                  <a:lnTo>
                    <a:pt x="0" y="718"/>
                  </a:lnTo>
                  <a:lnTo>
                    <a:pt x="714" y="718"/>
                  </a:lnTo>
                  <a:lnTo>
                    <a:pt x="714" y="287"/>
                  </a:lnTo>
                  <a:lnTo>
                    <a:pt x="571" y="287"/>
                  </a:lnTo>
                  <a:lnTo>
                    <a:pt x="571" y="574"/>
                  </a:lnTo>
                  <a:lnTo>
                    <a:pt x="143" y="574"/>
                  </a:lnTo>
                  <a:lnTo>
                    <a:pt x="143" y="431"/>
                  </a:lnTo>
                  <a:lnTo>
                    <a:pt x="286" y="431"/>
                  </a:lnTo>
                  <a:lnTo>
                    <a:pt x="286" y="0"/>
                  </a:lnTo>
                  <a:lnTo>
                    <a:pt x="143" y="0"/>
                  </a:lnTo>
                  <a:lnTo>
                    <a:pt x="143" y="287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D3EDDFF-4AE2-4E46-8E67-64597C6A5FBD}"/>
              </a:ext>
            </a:extLst>
          </p:cNvPr>
          <p:cNvSpPr txBox="1"/>
          <p:nvPr/>
        </p:nvSpPr>
        <p:spPr>
          <a:xfrm>
            <a:off x="3857541" y="186279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P1=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067557D-0A81-5C45-ACE3-774CF10D4223}"/>
              </a:ext>
            </a:extLst>
          </p:cNvPr>
          <p:cNvSpPr txBox="1"/>
          <p:nvPr/>
        </p:nvSpPr>
        <p:spPr>
          <a:xfrm>
            <a:off x="5617578" y="2189003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C1=</a:t>
            </a:r>
          </a:p>
        </p:txBody>
      </p:sp>
      <p:pic>
        <p:nvPicPr>
          <p:cNvPr id="63" name="Picture 3" descr="PE03749_">
            <a:extLst>
              <a:ext uri="{FF2B5EF4-FFF2-40B4-BE49-F238E27FC236}">
                <a16:creationId xmlns:a16="http://schemas.microsoft.com/office/drawing/2014/main" id="{3C143341-0034-C249-A1D3-6B94A42DD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683" y="3577283"/>
            <a:ext cx="7159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Group 5">
            <a:extLst>
              <a:ext uri="{FF2B5EF4-FFF2-40B4-BE49-F238E27FC236}">
                <a16:creationId xmlns:a16="http://schemas.microsoft.com/office/drawing/2014/main" id="{F33DE07B-5905-AF4A-970C-B485EDF8ED7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13459" y="4491684"/>
            <a:ext cx="657225" cy="322263"/>
            <a:chOff x="1410" y="2496"/>
            <a:chExt cx="414" cy="203"/>
          </a:xfrm>
        </p:grpSpPr>
        <p:sp>
          <p:nvSpPr>
            <p:cNvPr id="65" name="AutoShape 6">
              <a:extLst>
                <a:ext uri="{FF2B5EF4-FFF2-40B4-BE49-F238E27FC236}">
                  <a16:creationId xmlns:a16="http://schemas.microsoft.com/office/drawing/2014/main" id="{7518A8CC-C623-2549-88CF-D05CA11DF0D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10" y="2496"/>
              <a:ext cx="414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A1AA9743-02DB-0F48-B6AE-FE439DA5C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3" y="2615"/>
              <a:ext cx="72" cy="75"/>
            </a:xfrm>
            <a:custGeom>
              <a:avLst/>
              <a:gdLst>
                <a:gd name="T0" fmla="*/ 0 w 579"/>
                <a:gd name="T1" fmla="*/ 0 h 605"/>
                <a:gd name="T2" fmla="*/ 0 w 579"/>
                <a:gd name="T3" fmla="*/ 0 h 605"/>
                <a:gd name="T4" fmla="*/ 0 w 579"/>
                <a:gd name="T5" fmla="*/ 0 h 605"/>
                <a:gd name="T6" fmla="*/ 0 w 579"/>
                <a:gd name="T7" fmla="*/ 0 h 605"/>
                <a:gd name="T8" fmla="*/ 0 w 579"/>
                <a:gd name="T9" fmla="*/ 0 h 605"/>
                <a:gd name="T10" fmla="*/ 0 w 579"/>
                <a:gd name="T11" fmla="*/ 0 h 605"/>
                <a:gd name="T12" fmla="*/ 0 w 579"/>
                <a:gd name="T13" fmla="*/ 0 h 605"/>
                <a:gd name="T14" fmla="*/ 0 w 579"/>
                <a:gd name="T15" fmla="*/ 0 h 6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79"/>
                <a:gd name="T25" fmla="*/ 0 h 605"/>
                <a:gd name="T26" fmla="*/ 579 w 579"/>
                <a:gd name="T27" fmla="*/ 605 h 6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79" h="605">
                  <a:moveTo>
                    <a:pt x="136" y="12"/>
                  </a:moveTo>
                  <a:lnTo>
                    <a:pt x="136" y="309"/>
                  </a:lnTo>
                  <a:lnTo>
                    <a:pt x="0" y="314"/>
                  </a:lnTo>
                  <a:lnTo>
                    <a:pt x="12" y="605"/>
                  </a:lnTo>
                  <a:lnTo>
                    <a:pt x="567" y="599"/>
                  </a:lnTo>
                  <a:lnTo>
                    <a:pt x="579" y="0"/>
                  </a:lnTo>
                  <a:lnTo>
                    <a:pt x="136" y="12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396D40CE-6E07-0F48-81A6-E065DF0BE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" y="2618"/>
              <a:ext cx="54" cy="30"/>
            </a:xfrm>
            <a:custGeom>
              <a:avLst/>
              <a:gdLst>
                <a:gd name="T0" fmla="*/ 0 w 437"/>
                <a:gd name="T1" fmla="*/ 0 h 243"/>
                <a:gd name="T2" fmla="*/ 0 w 437"/>
                <a:gd name="T3" fmla="*/ 0 h 243"/>
                <a:gd name="T4" fmla="*/ 0 w 437"/>
                <a:gd name="T5" fmla="*/ 0 h 243"/>
                <a:gd name="T6" fmla="*/ 0 w 437"/>
                <a:gd name="T7" fmla="*/ 0 h 243"/>
                <a:gd name="T8" fmla="*/ 0 w 437"/>
                <a:gd name="T9" fmla="*/ 0 h 243"/>
                <a:gd name="T10" fmla="*/ 0 w 437"/>
                <a:gd name="T11" fmla="*/ 0 h 2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7"/>
                <a:gd name="T19" fmla="*/ 0 h 243"/>
                <a:gd name="T20" fmla="*/ 437 w 437"/>
                <a:gd name="T21" fmla="*/ 243 h 24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7" h="243">
                  <a:moveTo>
                    <a:pt x="0" y="18"/>
                  </a:moveTo>
                  <a:lnTo>
                    <a:pt x="35" y="243"/>
                  </a:lnTo>
                  <a:lnTo>
                    <a:pt x="437" y="243"/>
                  </a:lnTo>
                  <a:lnTo>
                    <a:pt x="39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F847BEFA-85D5-ED4B-A127-A7EB8871C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" y="2669"/>
              <a:ext cx="72" cy="17"/>
            </a:xfrm>
            <a:custGeom>
              <a:avLst/>
              <a:gdLst>
                <a:gd name="T0" fmla="*/ 0 w 573"/>
                <a:gd name="T1" fmla="*/ 0 h 136"/>
                <a:gd name="T2" fmla="*/ 0 w 573"/>
                <a:gd name="T3" fmla="*/ 0 h 136"/>
                <a:gd name="T4" fmla="*/ 0 w 573"/>
                <a:gd name="T5" fmla="*/ 0 h 136"/>
                <a:gd name="T6" fmla="*/ 0 w 573"/>
                <a:gd name="T7" fmla="*/ 0 h 136"/>
                <a:gd name="T8" fmla="*/ 0 w 573"/>
                <a:gd name="T9" fmla="*/ 0 h 136"/>
                <a:gd name="T10" fmla="*/ 0 w 573"/>
                <a:gd name="T11" fmla="*/ 0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73"/>
                <a:gd name="T19" fmla="*/ 0 h 136"/>
                <a:gd name="T20" fmla="*/ 573 w 573"/>
                <a:gd name="T21" fmla="*/ 136 h 1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73" h="136">
                  <a:moveTo>
                    <a:pt x="24" y="0"/>
                  </a:moveTo>
                  <a:lnTo>
                    <a:pt x="573" y="0"/>
                  </a:lnTo>
                  <a:lnTo>
                    <a:pt x="555" y="136"/>
                  </a:lnTo>
                  <a:lnTo>
                    <a:pt x="0" y="1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0C7F4534-C6A0-BE49-8D5F-01E2B0DA9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08"/>
              <a:ext cx="67" cy="40"/>
            </a:xfrm>
            <a:custGeom>
              <a:avLst/>
              <a:gdLst>
                <a:gd name="T0" fmla="*/ 0 w 537"/>
                <a:gd name="T1" fmla="*/ 0 h 326"/>
                <a:gd name="T2" fmla="*/ 0 w 537"/>
                <a:gd name="T3" fmla="*/ 0 h 326"/>
                <a:gd name="T4" fmla="*/ 0 w 537"/>
                <a:gd name="T5" fmla="*/ 0 h 326"/>
                <a:gd name="T6" fmla="*/ 0 w 537"/>
                <a:gd name="T7" fmla="*/ 0 h 326"/>
                <a:gd name="T8" fmla="*/ 0 w 537"/>
                <a:gd name="T9" fmla="*/ 0 h 326"/>
                <a:gd name="T10" fmla="*/ 0 w 537"/>
                <a:gd name="T11" fmla="*/ 0 h 3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7"/>
                <a:gd name="T19" fmla="*/ 0 h 326"/>
                <a:gd name="T20" fmla="*/ 537 w 537"/>
                <a:gd name="T21" fmla="*/ 326 h 3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7" h="326">
                  <a:moveTo>
                    <a:pt x="0" y="0"/>
                  </a:moveTo>
                  <a:lnTo>
                    <a:pt x="0" y="326"/>
                  </a:lnTo>
                  <a:lnTo>
                    <a:pt x="537" y="296"/>
                  </a:lnTo>
                  <a:lnTo>
                    <a:pt x="501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868D96B5-4D68-1B4C-8D7F-1C60FD08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" y="2505"/>
              <a:ext cx="378" cy="181"/>
            </a:xfrm>
            <a:custGeom>
              <a:avLst/>
              <a:gdLst>
                <a:gd name="T0" fmla="*/ 0 w 3031"/>
                <a:gd name="T1" fmla="*/ 0 h 1448"/>
                <a:gd name="T2" fmla="*/ 0 w 3031"/>
                <a:gd name="T3" fmla="*/ 0 h 1448"/>
                <a:gd name="T4" fmla="*/ 0 w 3031"/>
                <a:gd name="T5" fmla="*/ 0 h 1448"/>
                <a:gd name="T6" fmla="*/ 0 w 3031"/>
                <a:gd name="T7" fmla="*/ 0 h 1448"/>
                <a:gd name="T8" fmla="*/ 0 w 3031"/>
                <a:gd name="T9" fmla="*/ 0 h 1448"/>
                <a:gd name="T10" fmla="*/ 0 w 3031"/>
                <a:gd name="T11" fmla="*/ 0 h 1448"/>
                <a:gd name="T12" fmla="*/ 0 w 3031"/>
                <a:gd name="T13" fmla="*/ 0 h 1448"/>
                <a:gd name="T14" fmla="*/ 0 w 3031"/>
                <a:gd name="T15" fmla="*/ 0 h 1448"/>
                <a:gd name="T16" fmla="*/ 0 w 3031"/>
                <a:gd name="T17" fmla="*/ 0 h 1448"/>
                <a:gd name="T18" fmla="*/ 0 w 3031"/>
                <a:gd name="T19" fmla="*/ 0 h 1448"/>
                <a:gd name="T20" fmla="*/ 0 w 3031"/>
                <a:gd name="T21" fmla="*/ 0 h 1448"/>
                <a:gd name="T22" fmla="*/ 0 w 3031"/>
                <a:gd name="T23" fmla="*/ 0 h 1448"/>
                <a:gd name="T24" fmla="*/ 0 w 3031"/>
                <a:gd name="T25" fmla="*/ 0 h 1448"/>
                <a:gd name="T26" fmla="*/ 0 w 3031"/>
                <a:gd name="T27" fmla="*/ 0 h 1448"/>
                <a:gd name="T28" fmla="*/ 0 w 3031"/>
                <a:gd name="T29" fmla="*/ 0 h 14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031"/>
                <a:gd name="T46" fmla="*/ 0 h 1448"/>
                <a:gd name="T47" fmla="*/ 3031 w 3031"/>
                <a:gd name="T48" fmla="*/ 1448 h 14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031" h="1448">
                  <a:moveTo>
                    <a:pt x="24" y="0"/>
                  </a:moveTo>
                  <a:lnTo>
                    <a:pt x="0" y="1424"/>
                  </a:lnTo>
                  <a:lnTo>
                    <a:pt x="845" y="1448"/>
                  </a:lnTo>
                  <a:lnTo>
                    <a:pt x="868" y="897"/>
                  </a:lnTo>
                  <a:lnTo>
                    <a:pt x="3013" y="873"/>
                  </a:lnTo>
                  <a:lnTo>
                    <a:pt x="3031" y="594"/>
                  </a:lnTo>
                  <a:lnTo>
                    <a:pt x="863" y="582"/>
                  </a:lnTo>
                  <a:lnTo>
                    <a:pt x="851" y="7"/>
                  </a:lnTo>
                  <a:lnTo>
                    <a:pt x="597" y="19"/>
                  </a:lnTo>
                  <a:lnTo>
                    <a:pt x="574" y="1175"/>
                  </a:lnTo>
                  <a:lnTo>
                    <a:pt x="308" y="1170"/>
                  </a:lnTo>
                  <a:lnTo>
                    <a:pt x="296" y="286"/>
                  </a:lnTo>
                  <a:lnTo>
                    <a:pt x="284" y="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4462811F-85E5-064C-803D-5EF832300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" y="2510"/>
              <a:ext cx="19" cy="79"/>
            </a:xfrm>
            <a:custGeom>
              <a:avLst/>
              <a:gdLst>
                <a:gd name="T0" fmla="*/ 0 w 154"/>
                <a:gd name="T1" fmla="*/ 0 h 634"/>
                <a:gd name="T2" fmla="*/ 0 w 154"/>
                <a:gd name="T3" fmla="*/ 0 h 634"/>
                <a:gd name="T4" fmla="*/ 0 w 154"/>
                <a:gd name="T5" fmla="*/ 0 h 634"/>
                <a:gd name="T6" fmla="*/ 0 w 154"/>
                <a:gd name="T7" fmla="*/ 0 h 634"/>
                <a:gd name="T8" fmla="*/ 0 w 154"/>
                <a:gd name="T9" fmla="*/ 0 h 634"/>
                <a:gd name="T10" fmla="*/ 0 w 154"/>
                <a:gd name="T11" fmla="*/ 0 h 634"/>
                <a:gd name="T12" fmla="*/ 0 w 154"/>
                <a:gd name="T13" fmla="*/ 0 h 6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4"/>
                <a:gd name="T22" fmla="*/ 0 h 634"/>
                <a:gd name="T23" fmla="*/ 154 w 154"/>
                <a:gd name="T24" fmla="*/ 634 h 6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4" h="634">
                  <a:moveTo>
                    <a:pt x="88" y="47"/>
                  </a:moveTo>
                  <a:lnTo>
                    <a:pt x="0" y="124"/>
                  </a:lnTo>
                  <a:lnTo>
                    <a:pt x="6" y="634"/>
                  </a:lnTo>
                  <a:lnTo>
                    <a:pt x="154" y="623"/>
                  </a:lnTo>
                  <a:lnTo>
                    <a:pt x="148" y="0"/>
                  </a:lnTo>
                  <a:lnTo>
                    <a:pt x="88" y="47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567396E8-08BB-4A49-BAB6-82B00A5C6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" y="2526"/>
              <a:ext cx="71" cy="143"/>
            </a:xfrm>
            <a:custGeom>
              <a:avLst/>
              <a:gdLst>
                <a:gd name="T0" fmla="*/ 0 w 567"/>
                <a:gd name="T1" fmla="*/ 0 h 1151"/>
                <a:gd name="T2" fmla="*/ 0 w 567"/>
                <a:gd name="T3" fmla="*/ 0 h 1151"/>
                <a:gd name="T4" fmla="*/ 0 w 567"/>
                <a:gd name="T5" fmla="*/ 0 h 1151"/>
                <a:gd name="T6" fmla="*/ 0 w 567"/>
                <a:gd name="T7" fmla="*/ 0 h 1151"/>
                <a:gd name="T8" fmla="*/ 0 w 567"/>
                <a:gd name="T9" fmla="*/ 0 h 1151"/>
                <a:gd name="T10" fmla="*/ 0 w 567"/>
                <a:gd name="T11" fmla="*/ 0 h 1151"/>
                <a:gd name="T12" fmla="*/ 0 w 567"/>
                <a:gd name="T13" fmla="*/ 0 h 1151"/>
                <a:gd name="T14" fmla="*/ 0 w 567"/>
                <a:gd name="T15" fmla="*/ 0 h 11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7"/>
                <a:gd name="T25" fmla="*/ 0 h 1151"/>
                <a:gd name="T26" fmla="*/ 567 w 567"/>
                <a:gd name="T27" fmla="*/ 1151 h 115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7" h="1151">
                  <a:moveTo>
                    <a:pt x="0" y="18"/>
                  </a:moveTo>
                  <a:lnTo>
                    <a:pt x="0" y="1151"/>
                  </a:lnTo>
                  <a:lnTo>
                    <a:pt x="89" y="1074"/>
                  </a:lnTo>
                  <a:lnTo>
                    <a:pt x="124" y="118"/>
                  </a:lnTo>
                  <a:lnTo>
                    <a:pt x="490" y="101"/>
                  </a:lnTo>
                  <a:lnTo>
                    <a:pt x="567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C914FF08-A125-E34E-A1E1-BFF1ACFEE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" y="2598"/>
              <a:ext cx="373" cy="85"/>
            </a:xfrm>
            <a:custGeom>
              <a:avLst/>
              <a:gdLst>
                <a:gd name="T0" fmla="*/ 0 w 2983"/>
                <a:gd name="T1" fmla="*/ 0 h 682"/>
                <a:gd name="T2" fmla="*/ 0 w 2983"/>
                <a:gd name="T3" fmla="*/ 0 h 682"/>
                <a:gd name="T4" fmla="*/ 0 w 2983"/>
                <a:gd name="T5" fmla="*/ 0 h 682"/>
                <a:gd name="T6" fmla="*/ 0 w 2983"/>
                <a:gd name="T7" fmla="*/ 0 h 682"/>
                <a:gd name="T8" fmla="*/ 0 w 2983"/>
                <a:gd name="T9" fmla="*/ 0 h 682"/>
                <a:gd name="T10" fmla="*/ 0 w 2983"/>
                <a:gd name="T11" fmla="*/ 0 h 682"/>
                <a:gd name="T12" fmla="*/ 0 w 2983"/>
                <a:gd name="T13" fmla="*/ 0 h 682"/>
                <a:gd name="T14" fmla="*/ 0 w 2983"/>
                <a:gd name="T15" fmla="*/ 0 h 682"/>
                <a:gd name="T16" fmla="*/ 0 w 2983"/>
                <a:gd name="T17" fmla="*/ 0 h 682"/>
                <a:gd name="T18" fmla="*/ 0 w 2983"/>
                <a:gd name="T19" fmla="*/ 0 h 6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83"/>
                <a:gd name="T31" fmla="*/ 0 h 682"/>
                <a:gd name="T32" fmla="*/ 2983 w 2983"/>
                <a:gd name="T33" fmla="*/ 682 h 6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83" h="682">
                  <a:moveTo>
                    <a:pt x="690" y="0"/>
                  </a:moveTo>
                  <a:lnTo>
                    <a:pt x="690" y="570"/>
                  </a:lnTo>
                  <a:lnTo>
                    <a:pt x="123" y="564"/>
                  </a:lnTo>
                  <a:lnTo>
                    <a:pt x="0" y="665"/>
                  </a:lnTo>
                  <a:lnTo>
                    <a:pt x="821" y="682"/>
                  </a:lnTo>
                  <a:lnTo>
                    <a:pt x="844" y="137"/>
                  </a:lnTo>
                  <a:lnTo>
                    <a:pt x="2948" y="137"/>
                  </a:lnTo>
                  <a:lnTo>
                    <a:pt x="2983" y="0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5">
              <a:extLst>
                <a:ext uri="{FF2B5EF4-FFF2-40B4-BE49-F238E27FC236}">
                  <a16:creationId xmlns:a16="http://schemas.microsoft.com/office/drawing/2014/main" id="{60F360A6-FE26-114D-9E53-076F07E767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571"/>
              <a:ext cx="304" cy="89"/>
            </a:xfrm>
            <a:custGeom>
              <a:avLst/>
              <a:gdLst>
                <a:gd name="T0" fmla="*/ 0 w 2432"/>
                <a:gd name="T1" fmla="*/ 0 h 719"/>
                <a:gd name="T2" fmla="*/ 0 w 2432"/>
                <a:gd name="T3" fmla="*/ 0 h 719"/>
                <a:gd name="T4" fmla="*/ 0 w 2432"/>
                <a:gd name="T5" fmla="*/ 0 h 719"/>
                <a:gd name="T6" fmla="*/ 0 w 2432"/>
                <a:gd name="T7" fmla="*/ 0 h 719"/>
                <a:gd name="T8" fmla="*/ 0 w 2432"/>
                <a:gd name="T9" fmla="*/ 0 h 719"/>
                <a:gd name="T10" fmla="*/ 0 w 2432"/>
                <a:gd name="T11" fmla="*/ 0 h 719"/>
                <a:gd name="T12" fmla="*/ 0 w 2432"/>
                <a:gd name="T13" fmla="*/ 0 h 719"/>
                <a:gd name="T14" fmla="*/ 0 w 2432"/>
                <a:gd name="T15" fmla="*/ 0 h 719"/>
                <a:gd name="T16" fmla="*/ 0 w 2432"/>
                <a:gd name="T17" fmla="*/ 0 h 719"/>
                <a:gd name="T18" fmla="*/ 0 w 2432"/>
                <a:gd name="T19" fmla="*/ 0 h 719"/>
                <a:gd name="T20" fmla="*/ 0 w 2432"/>
                <a:gd name="T21" fmla="*/ 0 h 719"/>
                <a:gd name="T22" fmla="*/ 0 w 2432"/>
                <a:gd name="T23" fmla="*/ 0 h 719"/>
                <a:gd name="T24" fmla="*/ 0 w 2432"/>
                <a:gd name="T25" fmla="*/ 0 h 719"/>
                <a:gd name="T26" fmla="*/ 0 w 2432"/>
                <a:gd name="T27" fmla="*/ 0 h 719"/>
                <a:gd name="T28" fmla="*/ 0 w 2432"/>
                <a:gd name="T29" fmla="*/ 0 h 719"/>
                <a:gd name="T30" fmla="*/ 0 w 2432"/>
                <a:gd name="T31" fmla="*/ 0 h 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32"/>
                <a:gd name="T49" fmla="*/ 0 h 719"/>
                <a:gd name="T50" fmla="*/ 2432 w 2432"/>
                <a:gd name="T51" fmla="*/ 719 h 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32" h="719">
                  <a:moveTo>
                    <a:pt x="0" y="0"/>
                  </a:moveTo>
                  <a:lnTo>
                    <a:pt x="2288" y="0"/>
                  </a:lnTo>
                  <a:lnTo>
                    <a:pt x="2432" y="215"/>
                  </a:lnTo>
                  <a:lnTo>
                    <a:pt x="2288" y="431"/>
                  </a:lnTo>
                  <a:lnTo>
                    <a:pt x="2288" y="719"/>
                  </a:lnTo>
                  <a:lnTo>
                    <a:pt x="1717" y="719"/>
                  </a:lnTo>
                  <a:lnTo>
                    <a:pt x="1717" y="575"/>
                  </a:lnTo>
                  <a:lnTo>
                    <a:pt x="2145" y="575"/>
                  </a:lnTo>
                  <a:lnTo>
                    <a:pt x="2145" y="431"/>
                  </a:lnTo>
                  <a:lnTo>
                    <a:pt x="1860" y="431"/>
                  </a:lnTo>
                  <a:lnTo>
                    <a:pt x="1860" y="288"/>
                  </a:lnTo>
                  <a:lnTo>
                    <a:pt x="2145" y="288"/>
                  </a:lnTo>
                  <a:lnTo>
                    <a:pt x="2145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03C9FF03-9F53-914B-B3CB-FA6CAB7FA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606"/>
              <a:ext cx="215" cy="18"/>
            </a:xfrm>
            <a:custGeom>
              <a:avLst/>
              <a:gdLst>
                <a:gd name="T0" fmla="*/ 0 w 1717"/>
                <a:gd name="T1" fmla="*/ 0 h 143"/>
                <a:gd name="T2" fmla="*/ 0 w 1717"/>
                <a:gd name="T3" fmla="*/ 0 h 143"/>
                <a:gd name="T4" fmla="*/ 0 w 1717"/>
                <a:gd name="T5" fmla="*/ 0 h 143"/>
                <a:gd name="T6" fmla="*/ 0 w 1717"/>
                <a:gd name="T7" fmla="*/ 0 h 143"/>
                <a:gd name="T8" fmla="*/ 0 w 1717"/>
                <a:gd name="T9" fmla="*/ 0 h 143"/>
                <a:gd name="T10" fmla="*/ 0 w 1717"/>
                <a:gd name="T11" fmla="*/ 0 h 143"/>
                <a:gd name="T12" fmla="*/ 0 w 1717"/>
                <a:gd name="T13" fmla="*/ 0 h 1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17"/>
                <a:gd name="T22" fmla="*/ 0 h 143"/>
                <a:gd name="T23" fmla="*/ 1717 w 1717"/>
                <a:gd name="T24" fmla="*/ 143 h 14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17" h="143">
                  <a:moveTo>
                    <a:pt x="143" y="0"/>
                  </a:moveTo>
                  <a:lnTo>
                    <a:pt x="1717" y="0"/>
                  </a:lnTo>
                  <a:lnTo>
                    <a:pt x="1717" y="143"/>
                  </a:lnTo>
                  <a:lnTo>
                    <a:pt x="107" y="143"/>
                  </a:lnTo>
                  <a:lnTo>
                    <a:pt x="0" y="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7">
              <a:extLst>
                <a:ext uri="{FF2B5EF4-FFF2-40B4-BE49-F238E27FC236}">
                  <a16:creationId xmlns:a16="http://schemas.microsoft.com/office/drawing/2014/main" id="{BFFBA0E1-F441-EB4E-8D02-826773608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" y="2499"/>
              <a:ext cx="125" cy="197"/>
            </a:xfrm>
            <a:custGeom>
              <a:avLst/>
              <a:gdLst>
                <a:gd name="T0" fmla="*/ 0 w 1001"/>
                <a:gd name="T1" fmla="*/ 0 h 1580"/>
                <a:gd name="T2" fmla="*/ 0 w 1001"/>
                <a:gd name="T3" fmla="*/ 0 h 1580"/>
                <a:gd name="T4" fmla="*/ 0 w 1001"/>
                <a:gd name="T5" fmla="*/ 0 h 1580"/>
                <a:gd name="T6" fmla="*/ 0 w 1001"/>
                <a:gd name="T7" fmla="*/ 0 h 1580"/>
                <a:gd name="T8" fmla="*/ 0 w 1001"/>
                <a:gd name="T9" fmla="*/ 0 h 1580"/>
                <a:gd name="T10" fmla="*/ 0 w 1001"/>
                <a:gd name="T11" fmla="*/ 0 h 1580"/>
                <a:gd name="T12" fmla="*/ 0 w 1001"/>
                <a:gd name="T13" fmla="*/ 0 h 1580"/>
                <a:gd name="T14" fmla="*/ 0 w 1001"/>
                <a:gd name="T15" fmla="*/ 0 h 1580"/>
                <a:gd name="T16" fmla="*/ 0 w 1001"/>
                <a:gd name="T17" fmla="*/ 0 h 1580"/>
                <a:gd name="T18" fmla="*/ 0 w 1001"/>
                <a:gd name="T19" fmla="*/ 0 h 1580"/>
                <a:gd name="T20" fmla="*/ 0 w 1001"/>
                <a:gd name="T21" fmla="*/ 0 h 1580"/>
                <a:gd name="T22" fmla="*/ 0 w 1001"/>
                <a:gd name="T23" fmla="*/ 0 h 158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01"/>
                <a:gd name="T37" fmla="*/ 0 h 1580"/>
                <a:gd name="T38" fmla="*/ 1001 w 1001"/>
                <a:gd name="T39" fmla="*/ 1580 h 158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01" h="1580">
                  <a:moveTo>
                    <a:pt x="0" y="0"/>
                  </a:moveTo>
                  <a:lnTo>
                    <a:pt x="0" y="1580"/>
                  </a:lnTo>
                  <a:lnTo>
                    <a:pt x="1001" y="1580"/>
                  </a:lnTo>
                  <a:lnTo>
                    <a:pt x="1001" y="862"/>
                  </a:lnTo>
                  <a:lnTo>
                    <a:pt x="858" y="862"/>
                  </a:lnTo>
                  <a:lnTo>
                    <a:pt x="858" y="1436"/>
                  </a:lnTo>
                  <a:lnTo>
                    <a:pt x="143" y="1436"/>
                  </a:lnTo>
                  <a:lnTo>
                    <a:pt x="143" y="143"/>
                  </a:lnTo>
                  <a:lnTo>
                    <a:pt x="1001" y="143"/>
                  </a:lnTo>
                  <a:lnTo>
                    <a:pt x="10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94718B07-6785-9B42-9650-8B56C38F2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35"/>
              <a:ext cx="53" cy="125"/>
            </a:xfrm>
            <a:custGeom>
              <a:avLst/>
              <a:gdLst>
                <a:gd name="T0" fmla="*/ 0 w 428"/>
                <a:gd name="T1" fmla="*/ 0 h 1007"/>
                <a:gd name="T2" fmla="*/ 0 w 428"/>
                <a:gd name="T3" fmla="*/ 0 h 1007"/>
                <a:gd name="T4" fmla="*/ 0 w 428"/>
                <a:gd name="T5" fmla="*/ 0 h 1007"/>
                <a:gd name="T6" fmla="*/ 0 w 428"/>
                <a:gd name="T7" fmla="*/ 0 h 1007"/>
                <a:gd name="T8" fmla="*/ 0 w 428"/>
                <a:gd name="T9" fmla="*/ 0 h 1007"/>
                <a:gd name="T10" fmla="*/ 0 w 428"/>
                <a:gd name="T11" fmla="*/ 0 h 1007"/>
                <a:gd name="T12" fmla="*/ 0 w 428"/>
                <a:gd name="T13" fmla="*/ 0 h 1007"/>
                <a:gd name="T14" fmla="*/ 0 w 428"/>
                <a:gd name="T15" fmla="*/ 0 h 1007"/>
                <a:gd name="T16" fmla="*/ 0 w 428"/>
                <a:gd name="T17" fmla="*/ 0 h 1007"/>
                <a:gd name="T18" fmla="*/ 0 w 428"/>
                <a:gd name="T19" fmla="*/ 0 h 10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28"/>
                <a:gd name="T31" fmla="*/ 0 h 1007"/>
                <a:gd name="T32" fmla="*/ 428 w 428"/>
                <a:gd name="T33" fmla="*/ 1007 h 10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28" h="1007">
                  <a:moveTo>
                    <a:pt x="0" y="0"/>
                  </a:moveTo>
                  <a:lnTo>
                    <a:pt x="0" y="1007"/>
                  </a:lnTo>
                  <a:lnTo>
                    <a:pt x="428" y="1007"/>
                  </a:lnTo>
                  <a:lnTo>
                    <a:pt x="428" y="0"/>
                  </a:lnTo>
                  <a:lnTo>
                    <a:pt x="285" y="0"/>
                  </a:lnTo>
                  <a:lnTo>
                    <a:pt x="285" y="863"/>
                  </a:lnTo>
                  <a:lnTo>
                    <a:pt x="143" y="863"/>
                  </a:lnTo>
                  <a:lnTo>
                    <a:pt x="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8628B4A0-34F1-E145-91AF-6BBEADF2D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35"/>
              <a:ext cx="53" cy="18"/>
            </a:xfrm>
            <a:custGeom>
              <a:avLst/>
              <a:gdLst>
                <a:gd name="T0" fmla="*/ 0 w 428"/>
                <a:gd name="T1" fmla="*/ 0 h 145"/>
                <a:gd name="T2" fmla="*/ 0 w 428"/>
                <a:gd name="T3" fmla="*/ 0 h 145"/>
                <a:gd name="T4" fmla="*/ 0 w 428"/>
                <a:gd name="T5" fmla="*/ 0 h 145"/>
                <a:gd name="T6" fmla="*/ 0 w 428"/>
                <a:gd name="T7" fmla="*/ 0 h 145"/>
                <a:gd name="T8" fmla="*/ 0 w 428"/>
                <a:gd name="T9" fmla="*/ 0 h 145"/>
                <a:gd name="T10" fmla="*/ 0 w 428"/>
                <a:gd name="T11" fmla="*/ 0 h 1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145"/>
                <a:gd name="T20" fmla="*/ 428 w 428"/>
                <a:gd name="T21" fmla="*/ 145 h 1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145">
                  <a:moveTo>
                    <a:pt x="0" y="145"/>
                  </a:moveTo>
                  <a:lnTo>
                    <a:pt x="428" y="145"/>
                  </a:lnTo>
                  <a:lnTo>
                    <a:pt x="428" y="0"/>
                  </a:ln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1207C699-D20B-274A-A7CB-F0B1041E0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499"/>
              <a:ext cx="18" cy="90"/>
            </a:xfrm>
            <a:custGeom>
              <a:avLst/>
              <a:gdLst>
                <a:gd name="T0" fmla="*/ 0 w 143"/>
                <a:gd name="T1" fmla="*/ 0 h 718"/>
                <a:gd name="T2" fmla="*/ 0 w 143"/>
                <a:gd name="T3" fmla="*/ 0 h 718"/>
                <a:gd name="T4" fmla="*/ 0 w 143"/>
                <a:gd name="T5" fmla="*/ 0 h 718"/>
                <a:gd name="T6" fmla="*/ 0 w 143"/>
                <a:gd name="T7" fmla="*/ 0 h 718"/>
                <a:gd name="T8" fmla="*/ 0 w 143"/>
                <a:gd name="T9" fmla="*/ 0 h 718"/>
                <a:gd name="T10" fmla="*/ 0 w 143"/>
                <a:gd name="T11" fmla="*/ 0 h 7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3"/>
                <a:gd name="T19" fmla="*/ 0 h 718"/>
                <a:gd name="T20" fmla="*/ 143 w 143"/>
                <a:gd name="T21" fmla="*/ 718 h 7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3" h="718">
                  <a:moveTo>
                    <a:pt x="0" y="0"/>
                  </a:moveTo>
                  <a:lnTo>
                    <a:pt x="0" y="718"/>
                  </a:lnTo>
                  <a:lnTo>
                    <a:pt x="143" y="718"/>
                  </a:lnTo>
                  <a:lnTo>
                    <a:pt x="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FDCD21CE-BC8F-CA43-8BA8-1B8A4B865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" y="2606"/>
              <a:ext cx="89" cy="90"/>
            </a:xfrm>
            <a:custGeom>
              <a:avLst/>
              <a:gdLst>
                <a:gd name="T0" fmla="*/ 0 w 714"/>
                <a:gd name="T1" fmla="*/ 0 h 718"/>
                <a:gd name="T2" fmla="*/ 0 w 714"/>
                <a:gd name="T3" fmla="*/ 0 h 718"/>
                <a:gd name="T4" fmla="*/ 0 w 714"/>
                <a:gd name="T5" fmla="*/ 0 h 718"/>
                <a:gd name="T6" fmla="*/ 0 w 714"/>
                <a:gd name="T7" fmla="*/ 0 h 718"/>
                <a:gd name="T8" fmla="*/ 0 w 714"/>
                <a:gd name="T9" fmla="*/ 0 h 718"/>
                <a:gd name="T10" fmla="*/ 0 w 714"/>
                <a:gd name="T11" fmla="*/ 0 h 718"/>
                <a:gd name="T12" fmla="*/ 0 w 714"/>
                <a:gd name="T13" fmla="*/ 0 h 718"/>
                <a:gd name="T14" fmla="*/ 0 w 714"/>
                <a:gd name="T15" fmla="*/ 0 h 718"/>
                <a:gd name="T16" fmla="*/ 0 w 714"/>
                <a:gd name="T17" fmla="*/ 0 h 718"/>
                <a:gd name="T18" fmla="*/ 0 w 714"/>
                <a:gd name="T19" fmla="*/ 0 h 718"/>
                <a:gd name="T20" fmla="*/ 0 w 714"/>
                <a:gd name="T21" fmla="*/ 0 h 718"/>
                <a:gd name="T22" fmla="*/ 0 w 714"/>
                <a:gd name="T23" fmla="*/ 0 h 718"/>
                <a:gd name="T24" fmla="*/ 0 w 714"/>
                <a:gd name="T25" fmla="*/ 0 h 718"/>
                <a:gd name="T26" fmla="*/ 0 w 714"/>
                <a:gd name="T27" fmla="*/ 0 h 7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14"/>
                <a:gd name="T43" fmla="*/ 0 h 718"/>
                <a:gd name="T44" fmla="*/ 714 w 714"/>
                <a:gd name="T45" fmla="*/ 718 h 7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14" h="718">
                  <a:moveTo>
                    <a:pt x="0" y="287"/>
                  </a:moveTo>
                  <a:lnTo>
                    <a:pt x="0" y="718"/>
                  </a:lnTo>
                  <a:lnTo>
                    <a:pt x="714" y="718"/>
                  </a:lnTo>
                  <a:lnTo>
                    <a:pt x="714" y="287"/>
                  </a:lnTo>
                  <a:lnTo>
                    <a:pt x="571" y="287"/>
                  </a:lnTo>
                  <a:lnTo>
                    <a:pt x="571" y="574"/>
                  </a:lnTo>
                  <a:lnTo>
                    <a:pt x="143" y="574"/>
                  </a:lnTo>
                  <a:lnTo>
                    <a:pt x="143" y="431"/>
                  </a:lnTo>
                  <a:lnTo>
                    <a:pt x="286" y="431"/>
                  </a:lnTo>
                  <a:lnTo>
                    <a:pt x="286" y="0"/>
                  </a:lnTo>
                  <a:lnTo>
                    <a:pt x="143" y="0"/>
                  </a:lnTo>
                  <a:lnTo>
                    <a:pt x="143" y="287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1" name="Text Box 22">
            <a:extLst>
              <a:ext uri="{FF2B5EF4-FFF2-40B4-BE49-F238E27FC236}">
                <a16:creationId xmlns:a16="http://schemas.microsoft.com/office/drawing/2014/main" id="{528A20EB-A26A-2C40-906A-DEEF6BF5B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4224" y="3805794"/>
            <a:ext cx="1507144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= 1111111111…</a:t>
            </a:r>
          </a:p>
        </p:txBody>
      </p:sp>
      <p:sp>
        <p:nvSpPr>
          <p:cNvPr id="82" name="AutoShape 23">
            <a:extLst>
              <a:ext uri="{FF2B5EF4-FFF2-40B4-BE49-F238E27FC236}">
                <a16:creationId xmlns:a16="http://schemas.microsoft.com/office/drawing/2014/main" id="{62EAA66B-1945-EE47-AAF8-1C8EE8672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1083" y="3870971"/>
            <a:ext cx="482600" cy="506412"/>
          </a:xfrm>
          <a:prstGeom prst="foldedCorner">
            <a:avLst>
              <a:gd name="adj" fmla="val 29713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-----</a:t>
            </a:r>
          </a:p>
          <a:p>
            <a:pPr algn="ctr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-----</a:t>
            </a:r>
          </a:p>
          <a:p>
            <a:pPr algn="ctr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-----</a:t>
            </a:r>
          </a:p>
        </p:txBody>
      </p:sp>
      <p:sp>
        <p:nvSpPr>
          <p:cNvPr id="83" name="Text Box 24">
            <a:extLst>
              <a:ext uri="{FF2B5EF4-FFF2-40B4-BE49-F238E27FC236}">
                <a16:creationId xmlns:a16="http://schemas.microsoft.com/office/drawing/2014/main" id="{05B05126-2ADC-3E4C-9C8E-7C759CE49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0358" y="4501209"/>
            <a:ext cx="1524776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= 00110010…</a:t>
            </a:r>
          </a:p>
        </p:txBody>
      </p:sp>
      <p:sp>
        <p:nvSpPr>
          <p:cNvPr id="84" name="Text Box 25">
            <a:extLst>
              <a:ext uri="{FF2B5EF4-FFF2-40B4-BE49-F238E27FC236}">
                <a16:creationId xmlns:a16="http://schemas.microsoft.com/office/drawing/2014/main" id="{2C1CFD0F-7AE3-ED46-AAAA-508D1A728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9483" y="4186884"/>
            <a:ext cx="1277914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 11001101…</a:t>
            </a:r>
          </a:p>
        </p:txBody>
      </p:sp>
      <p:sp>
        <p:nvSpPr>
          <p:cNvPr id="85" name="Text Box 26">
            <a:extLst>
              <a:ext uri="{FF2B5EF4-FFF2-40B4-BE49-F238E27FC236}">
                <a16:creationId xmlns:a16="http://schemas.microsoft.com/office/drawing/2014/main" id="{C37BF5D7-F235-8B46-90F2-2151DE98B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3358" y="4034483"/>
            <a:ext cx="665567" cy="6463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en-US" sz="3600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86" name="Line 28">
            <a:extLst>
              <a:ext uri="{FF2B5EF4-FFF2-40B4-BE49-F238E27FC236}">
                <a16:creationId xmlns:a16="http://schemas.microsoft.com/office/drawing/2014/main" id="{124C6411-36EE-314F-A5E6-BFB0244047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5083" y="4196409"/>
            <a:ext cx="381000" cy="18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Line 29">
            <a:extLst>
              <a:ext uri="{FF2B5EF4-FFF2-40B4-BE49-F238E27FC236}">
                <a16:creationId xmlns:a16="http://schemas.microsoft.com/office/drawing/2014/main" id="{2A575E75-67B4-974A-A391-8982C41022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5083" y="4415484"/>
            <a:ext cx="381000" cy="12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Line 30">
            <a:extLst>
              <a:ext uri="{FF2B5EF4-FFF2-40B4-BE49-F238E27FC236}">
                <a16:creationId xmlns:a16="http://schemas.microsoft.com/office/drawing/2014/main" id="{C3D61899-D2A6-844B-9EE9-4CBE86377C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7084" y="4348808"/>
            <a:ext cx="3063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DC5CCBF-7497-3E4C-8EE9-DF2CCC269B82}"/>
              </a:ext>
            </a:extLst>
          </p:cNvPr>
          <p:cNvSpPr txBox="1"/>
          <p:nvPr/>
        </p:nvSpPr>
        <p:spPr>
          <a:xfrm>
            <a:off x="3824586" y="3535082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P2=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470EC09-A2FB-1049-AAE6-0D19D0A691C2}"/>
              </a:ext>
            </a:extLst>
          </p:cNvPr>
          <p:cNvSpPr txBox="1"/>
          <p:nvPr/>
        </p:nvSpPr>
        <p:spPr>
          <a:xfrm>
            <a:off x="5584623" y="3861286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C2=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1C4DDE9-4528-CB4C-847C-C81AB814C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6718" y="5300763"/>
            <a:ext cx="69733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Eavesdropper learns relationship between plaintexts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C1</a:t>
            </a:r>
            <a:r>
              <a:rPr lang="en-US" altLang="en-US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  <a:r>
              <a:rPr lang="en-US" altLang="en-US" dirty="0">
                <a:solidFill>
                  <a:schemeClr val="tx1"/>
                </a:solidFill>
                <a:latin typeface="+mn-lt"/>
              </a:rPr>
              <a:t>C2 = (P1</a:t>
            </a:r>
            <a:r>
              <a:rPr lang="en-US" altLang="en-US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  <a:r>
              <a:rPr lang="en-US" altLang="en-US" dirty="0">
                <a:solidFill>
                  <a:schemeClr val="tx1"/>
                </a:solidFill>
                <a:latin typeface="+mn-lt"/>
              </a:rPr>
              <a:t>K)</a:t>
            </a:r>
            <a:r>
              <a:rPr lang="en-US" altLang="en-US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  <a:r>
              <a:rPr lang="en-US" altLang="en-US" dirty="0">
                <a:solidFill>
                  <a:schemeClr val="tx1"/>
                </a:solidFill>
                <a:latin typeface="+mn-lt"/>
              </a:rPr>
              <a:t>(P2</a:t>
            </a:r>
            <a:r>
              <a:rPr lang="en-US" altLang="en-US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  <a:r>
              <a:rPr lang="en-US" altLang="en-US" dirty="0">
                <a:solidFill>
                  <a:schemeClr val="tx1"/>
                </a:solidFill>
                <a:latin typeface="+mn-lt"/>
              </a:rPr>
              <a:t>K) = (P1</a:t>
            </a:r>
            <a:r>
              <a:rPr lang="en-US" altLang="en-US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  <a:r>
              <a:rPr lang="en-US" altLang="en-US" dirty="0">
                <a:solidFill>
                  <a:schemeClr val="tx1"/>
                </a:solidFill>
                <a:latin typeface="+mn-lt"/>
              </a:rPr>
              <a:t>P2)</a:t>
            </a:r>
            <a:r>
              <a:rPr lang="en-US" altLang="en-US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  <a:r>
              <a:rPr lang="en-US" altLang="en-US" dirty="0">
                <a:solidFill>
                  <a:schemeClr val="tx1"/>
                </a:solidFill>
                <a:latin typeface="+mn-lt"/>
              </a:rPr>
              <a:t>(K</a:t>
            </a:r>
            <a:r>
              <a:rPr lang="en-US" altLang="en-US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  <a:r>
              <a:rPr lang="en-US" altLang="en-US" dirty="0">
                <a:solidFill>
                  <a:schemeClr val="tx1"/>
                </a:solidFill>
                <a:latin typeface="+mn-lt"/>
              </a:rPr>
              <a:t>K) = 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P1</a:t>
            </a:r>
            <a:r>
              <a:rPr lang="en-US" altLang="en-US" dirty="0">
                <a:solidFill>
                  <a:srgbClr val="C00000"/>
                </a:solidFill>
                <a:latin typeface="+mn-lt"/>
                <a:sym typeface="Symbol" pitchFamily="2" charset="2"/>
              </a:rPr>
              <a:t>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P2</a:t>
            </a:r>
          </a:p>
        </p:txBody>
      </p:sp>
      <p:pic>
        <p:nvPicPr>
          <p:cNvPr id="92" name="Picture 2" descr="http://www.regnery.com/wp-content/uploads/2012/10/VeronaSecrets_cover-202x304.jpg">
            <a:extLst>
              <a:ext uri="{FF2B5EF4-FFF2-40B4-BE49-F238E27FC236}">
                <a16:creationId xmlns:a16="http://schemas.microsoft.com/office/drawing/2014/main" id="{C39C4B4A-8834-A141-A756-567A671AB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014" y="3759544"/>
            <a:ext cx="1716087" cy="25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67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4AC563A8-945E-8B42-ACCB-3F880FBC40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Need Small, Reusable Keys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2B8A4B7D-4C3A-2D45-BB8C-801A8D2591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2075" tIns="46038" rIns="92075" bIns="46038" rtlCol="0">
            <a:normAutofit/>
          </a:bodyPr>
          <a:lstStyle/>
          <a:p>
            <a:r>
              <a:rPr lang="en-US" altLang="en-US" sz="2400" dirty="0"/>
              <a:t>Use special cryptographic primitives: </a:t>
            </a:r>
            <a:r>
              <a:rPr lang="en-US" altLang="en-US" sz="2400" dirty="0">
                <a:solidFill>
                  <a:srgbClr val="C00000"/>
                </a:solidFill>
              </a:rPr>
              <a:t>stream ciphers, block ciphers</a:t>
            </a:r>
          </a:p>
          <a:p>
            <a:r>
              <a:rPr lang="en-US" altLang="en-US" sz="2400" dirty="0"/>
              <a:t>Single key can be re-used (with some restrictions)</a:t>
            </a:r>
          </a:p>
          <a:p>
            <a:r>
              <a:rPr lang="en-US" altLang="en-US" sz="2400" dirty="0"/>
              <a:t>Not as theoretically secure as one-time pad</a:t>
            </a:r>
          </a:p>
        </p:txBody>
      </p:sp>
    </p:spTree>
    <p:extLst>
      <p:ext uri="{BB962C8B-B14F-4D97-AF65-F5344CB8AC3E}">
        <p14:creationId xmlns:p14="http://schemas.microsoft.com/office/powerpoint/2010/main" val="601349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A374A58C-976F-CB45-914A-6D84784B36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Stream Ciphers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94B69930-6673-3748-96B1-A803F672B2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7471719" cy="3849624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One-time pad: Ciphertext(</a:t>
            </a:r>
            <a:r>
              <a:rPr lang="en-US" altLang="en-US" sz="2400" dirty="0" err="1"/>
              <a:t>Key,Message</a:t>
            </a:r>
            <a:r>
              <a:rPr lang="en-US" altLang="en-US" sz="2400" dirty="0"/>
              <a:t>)=</a:t>
            </a:r>
            <a:r>
              <a:rPr lang="en-US" altLang="en-US" sz="2400" dirty="0" err="1"/>
              <a:t>Message</a:t>
            </a:r>
            <a:r>
              <a:rPr lang="en-US" altLang="en-US" sz="2400" dirty="0" err="1">
                <a:sym typeface="Symbol" pitchFamily="2" charset="2"/>
              </a:rPr>
              <a:t></a:t>
            </a:r>
            <a:r>
              <a:rPr lang="en-US" altLang="en-US" sz="2400" dirty="0" err="1"/>
              <a:t>Key</a:t>
            </a:r>
            <a:endParaRPr lang="en-US" altLang="en-US" sz="2400" dirty="0"/>
          </a:p>
          <a:p>
            <a:pPr lvl="1"/>
            <a:r>
              <a:rPr lang="en-US" altLang="en-US" sz="2000" dirty="0"/>
              <a:t>Key must be a random bit sequence as long as the message</a:t>
            </a:r>
          </a:p>
          <a:p>
            <a:r>
              <a:rPr lang="en-US" altLang="en-US" sz="2400" dirty="0"/>
              <a:t>Idea: replace “random” with </a:t>
            </a:r>
            <a:r>
              <a:rPr lang="en-US" altLang="en-US" sz="2400" dirty="0">
                <a:solidFill>
                  <a:schemeClr val="hlink"/>
                </a:solidFill>
              </a:rPr>
              <a:t>“pseudo-random”</a:t>
            </a:r>
          </a:p>
          <a:p>
            <a:pPr lvl="1"/>
            <a:r>
              <a:rPr lang="en-US" altLang="en-US" sz="2000" dirty="0"/>
              <a:t>Use a pseudo-random number generator (PRNG)</a:t>
            </a:r>
          </a:p>
          <a:p>
            <a:pPr lvl="1"/>
            <a:r>
              <a:rPr lang="en-US" altLang="en-US" sz="2000" dirty="0"/>
              <a:t>PRNG takes a short, truly random secret seed and expands it into a long “random-looking” sequence</a:t>
            </a:r>
          </a:p>
          <a:p>
            <a:pPr lvl="2"/>
            <a:r>
              <a:rPr lang="en-US" altLang="en-US" sz="1800" dirty="0"/>
              <a:t>E.g., 128-bit seed into a 10</a:t>
            </a:r>
            <a:r>
              <a:rPr lang="en-US" altLang="en-US" sz="1800" baseline="30000" dirty="0"/>
              <a:t>6</a:t>
            </a:r>
            <a:r>
              <a:rPr lang="en-US" altLang="en-US" sz="1800" dirty="0"/>
              <a:t>-bit  pseudo-random sequence</a:t>
            </a:r>
          </a:p>
          <a:p>
            <a:r>
              <a:rPr lang="en-US" altLang="en-US" sz="2400" dirty="0"/>
              <a:t>Ciphertext(</a:t>
            </a:r>
            <a:r>
              <a:rPr lang="en-US" altLang="en-US" sz="2400" dirty="0" err="1"/>
              <a:t>Key,Msg</a:t>
            </a:r>
            <a:r>
              <a:rPr lang="en-US" altLang="en-US" sz="2400" dirty="0"/>
              <a:t>)=</a:t>
            </a:r>
            <a:r>
              <a:rPr lang="en-US" altLang="en-US" sz="2400" dirty="0">
                <a:solidFill>
                  <a:schemeClr val="hlink"/>
                </a:solidFill>
              </a:rPr>
              <a:t>IV, </a:t>
            </a:r>
            <a:r>
              <a:rPr lang="en-US" altLang="en-US" sz="2400" dirty="0" err="1">
                <a:solidFill>
                  <a:schemeClr val="hlink"/>
                </a:solidFill>
              </a:rPr>
              <a:t>Msg</a:t>
            </a:r>
            <a:r>
              <a:rPr lang="en-US" altLang="en-US" sz="2400" dirty="0" err="1">
                <a:solidFill>
                  <a:schemeClr val="hlink"/>
                </a:solidFill>
                <a:sym typeface="Symbol" pitchFamily="2" charset="2"/>
              </a:rPr>
              <a:t>PRNG</a:t>
            </a:r>
            <a:r>
              <a:rPr lang="en-US" altLang="en-US" sz="2400" dirty="0">
                <a:solidFill>
                  <a:schemeClr val="hlink"/>
                </a:solidFill>
                <a:sym typeface="Symbol" pitchFamily="2" charset="2"/>
              </a:rPr>
              <a:t>(</a:t>
            </a:r>
            <a:r>
              <a:rPr lang="en-US" altLang="en-US" sz="2400" dirty="0" err="1">
                <a:solidFill>
                  <a:schemeClr val="hlink"/>
                </a:solidFill>
                <a:sym typeface="Symbol" pitchFamily="2" charset="2"/>
              </a:rPr>
              <a:t>IV,</a:t>
            </a:r>
            <a:r>
              <a:rPr lang="en-US" altLang="en-US" sz="2400" dirty="0" err="1">
                <a:solidFill>
                  <a:schemeClr val="hlink"/>
                </a:solidFill>
              </a:rPr>
              <a:t>Key</a:t>
            </a:r>
            <a:r>
              <a:rPr lang="en-US" altLang="en-US" sz="2400" dirty="0">
                <a:solidFill>
                  <a:schemeClr val="hlink"/>
                </a:solidFill>
              </a:rPr>
              <a:t>)</a:t>
            </a:r>
            <a:endParaRPr lang="en-US" altLang="en-US" sz="2400" dirty="0"/>
          </a:p>
          <a:p>
            <a:pPr lvl="1"/>
            <a:r>
              <a:rPr lang="en-US" altLang="en-US" sz="2000" dirty="0"/>
              <a:t>Message processed bit by bit (unlike block cipher)</a:t>
            </a:r>
          </a:p>
        </p:txBody>
      </p:sp>
      <p:sp>
        <p:nvSpPr>
          <p:cNvPr id="5125" name="AutoShape 4">
            <a:extLst>
              <a:ext uri="{FF2B5EF4-FFF2-40B4-BE49-F238E27FC236}">
                <a16:creationId xmlns:a16="http://schemas.microsoft.com/office/drawing/2014/main" id="{A0D34DEC-D3C8-D644-A704-76C9178C3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365" y="4661988"/>
            <a:ext cx="3012989" cy="559367"/>
          </a:xfrm>
          <a:prstGeom prst="wedgeRectCallout">
            <a:avLst>
              <a:gd name="adj1" fmla="val -74359"/>
              <a:gd name="adj2" fmla="val -23855"/>
            </a:avLst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No efficient algorithm can tell</a:t>
            </a:r>
          </a:p>
          <a:p>
            <a:pPr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this sequence from truly random</a:t>
            </a:r>
          </a:p>
        </p:txBody>
      </p:sp>
    </p:spTree>
    <p:extLst>
      <p:ext uri="{BB962C8B-B14F-4D97-AF65-F5344CB8AC3E}">
        <p14:creationId xmlns:p14="http://schemas.microsoft.com/office/powerpoint/2010/main" val="351166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5291B062-5247-9240-BAA6-01B1E75607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 dirty="0">
                <a:solidFill>
                  <a:srgbClr val="FFFFFF"/>
                </a:solidFill>
              </a:rPr>
              <a:t>Stream Cipher Terminology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A265350A-7414-1241-9B83-C227200C2B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en-US" sz="2000" dirty="0">
                <a:solidFill>
                  <a:srgbClr val="FFFFFF"/>
                </a:solidFill>
              </a:rPr>
              <a:t>The seed of a pseudo-random generator typically consists of </a:t>
            </a:r>
            <a:r>
              <a:rPr lang="en-US" altLang="en-US" sz="2000" dirty="0">
                <a:solidFill>
                  <a:srgbClr val="C00000"/>
                </a:solidFill>
              </a:rPr>
              <a:t>initialization vector (IV) </a:t>
            </a:r>
            <a:r>
              <a:rPr lang="en-US" altLang="en-US" sz="2000" dirty="0">
                <a:solidFill>
                  <a:srgbClr val="FFFFFF"/>
                </a:solidFill>
              </a:rPr>
              <a:t>and </a:t>
            </a:r>
            <a:r>
              <a:rPr lang="en-US" altLang="en-US" sz="2000" dirty="0">
                <a:solidFill>
                  <a:srgbClr val="C00000"/>
                </a:solidFill>
              </a:rPr>
              <a:t>key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en-US" sz="1800" dirty="0">
                <a:solidFill>
                  <a:srgbClr val="FFFFFF"/>
                </a:solidFill>
              </a:rPr>
              <a:t>The key is a secret known only to the sender and the recipient, not sent with the ciphertext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en-US" sz="1800" dirty="0">
                <a:solidFill>
                  <a:srgbClr val="FFFFFF"/>
                </a:solidFill>
              </a:rPr>
              <a:t>IV is usually sent with the ciphertext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endParaRPr lang="en-US" altLang="en-US" sz="20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en-US" sz="2000" dirty="0">
                <a:solidFill>
                  <a:srgbClr val="FFFFFF"/>
                </a:solidFill>
              </a:rPr>
              <a:t>The pseudo-random bit stream produced by PRNG(</a:t>
            </a:r>
            <a:r>
              <a:rPr lang="en-US" altLang="en-US" sz="2000" dirty="0" err="1">
                <a:solidFill>
                  <a:srgbClr val="FFFFFF"/>
                </a:solidFill>
              </a:rPr>
              <a:t>IV,key</a:t>
            </a:r>
            <a:r>
              <a:rPr lang="en-US" altLang="en-US" sz="2000" dirty="0">
                <a:solidFill>
                  <a:srgbClr val="FFFFFF"/>
                </a:solidFill>
              </a:rPr>
              <a:t>) is referred to as the </a:t>
            </a:r>
            <a:r>
              <a:rPr lang="en-US" altLang="en-US" sz="2000" dirty="0">
                <a:solidFill>
                  <a:srgbClr val="C00000"/>
                </a:solidFill>
              </a:rPr>
              <a:t>keystream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endParaRPr lang="en-US" altLang="en-US" sz="20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en-US" sz="2000" dirty="0">
                <a:solidFill>
                  <a:srgbClr val="FFFFFF"/>
                </a:solidFill>
              </a:rPr>
              <a:t>Encrypt message by XORing with keystream: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altLang="en-US" sz="2000" dirty="0">
                <a:solidFill>
                  <a:srgbClr val="FFFFFF"/>
                </a:solidFill>
              </a:rPr>
              <a:t>   </a:t>
            </a:r>
            <a:r>
              <a:rPr lang="en-US" altLang="en-US" sz="2000" dirty="0">
                <a:solidFill>
                  <a:srgbClr val="C00000"/>
                </a:solidFill>
              </a:rPr>
              <a:t>ciphertext = message </a:t>
            </a:r>
            <a:r>
              <a:rPr lang="en-US" altLang="en-US" sz="2000" dirty="0">
                <a:solidFill>
                  <a:srgbClr val="C00000"/>
                </a:solidFill>
                <a:sym typeface="Symbol" pitchFamily="2" charset="2"/>
              </a:rPr>
              <a:t> </a:t>
            </a:r>
            <a:r>
              <a:rPr lang="en-US" altLang="en-US" sz="2000" dirty="0">
                <a:solidFill>
                  <a:srgbClr val="C00000"/>
                </a:solidFill>
              </a:rPr>
              <a:t>keystream</a:t>
            </a:r>
          </a:p>
          <a:p>
            <a:pPr lvl="1"/>
            <a:endParaRPr lang="en-US" alt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94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49E07015-6D3E-0145-AF98-69D9BF4965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>
                <a:solidFill>
                  <a:srgbClr val="FFFFFF"/>
                </a:solidFill>
              </a:rPr>
              <a:t>Properties of Stream Ciphers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AD59FA83-625D-9748-9D26-D41D09E82E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0" y="1000370"/>
            <a:ext cx="6559271" cy="4857262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solidFill>
                  <a:srgbClr val="FFFFFF"/>
                </a:solidFill>
              </a:rPr>
              <a:t>Usually very fast (faster than block ciphers)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Used where speed is important: </a:t>
            </a:r>
            <a:r>
              <a:rPr lang="en-US" altLang="en-US" sz="2000" dirty="0" err="1">
                <a:solidFill>
                  <a:srgbClr val="FFFFFF"/>
                </a:solidFill>
              </a:rPr>
              <a:t>WiFi</a:t>
            </a:r>
            <a:r>
              <a:rPr lang="en-US" altLang="en-US" sz="2000" dirty="0">
                <a:solidFill>
                  <a:srgbClr val="FFFFFF"/>
                </a:solidFill>
              </a:rPr>
              <a:t>, DVD, RFID, VoIP</a:t>
            </a:r>
          </a:p>
          <a:p>
            <a:r>
              <a:rPr lang="en-US" altLang="en-US" sz="2400" dirty="0">
                <a:solidFill>
                  <a:srgbClr val="FFFFFF"/>
                </a:solidFill>
              </a:rPr>
              <a:t>Unlike one-time pad, stream ciphers do </a:t>
            </a:r>
            <a:r>
              <a:rPr lang="en-US" altLang="en-US" sz="2400" u="sng" dirty="0">
                <a:solidFill>
                  <a:srgbClr val="FFFFFF"/>
                </a:solidFill>
              </a:rPr>
              <a:t>not</a:t>
            </a:r>
            <a:r>
              <a:rPr lang="en-US" altLang="en-US" sz="2400" dirty="0">
                <a:solidFill>
                  <a:srgbClr val="FFFFFF"/>
                </a:solidFill>
              </a:rPr>
              <a:t> provide perfect secrecy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Only as secure as the underlying PRNG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If used properly, can be as secure as block ciphers</a:t>
            </a:r>
          </a:p>
          <a:p>
            <a:r>
              <a:rPr lang="en-US" altLang="en-US" sz="2400" dirty="0">
                <a:solidFill>
                  <a:srgbClr val="FFFFFF"/>
                </a:solidFill>
              </a:rPr>
              <a:t>PRNG must be </a:t>
            </a:r>
            <a:r>
              <a:rPr lang="en-US" altLang="en-US" sz="2400" u="sng" dirty="0">
                <a:solidFill>
                  <a:srgbClr val="FFFFFF"/>
                </a:solidFill>
              </a:rPr>
              <a:t>cryptographically secure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486DB93-9C8D-554E-9ABA-CEFA10371C77}"/>
                  </a:ext>
                </a:extLst>
              </p14:cNvPr>
              <p14:cNvContentPartPr/>
              <p14:nvPr/>
            </p14:nvContentPartPr>
            <p14:xfrm>
              <a:off x="5522108" y="4255268"/>
              <a:ext cx="1598400" cy="55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486DB93-9C8D-554E-9ABA-CEFA10371C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2468" y="4075628"/>
                <a:ext cx="1778040" cy="41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805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6D8BA-36AD-2546-8A7B-F4AE92D7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7FE1C-18D8-3443-8285-B0E941483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48" y="2014194"/>
            <a:ext cx="9145102" cy="1965960"/>
          </a:xfrm>
          <a:prstGeom prst="rect">
            <a:avLst/>
          </a:prstGeom>
        </p:spPr>
      </p:pic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51A4A9D3-4922-8043-B577-0A6DDCC25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57" y="3760314"/>
            <a:ext cx="57340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7F02823-6ED6-8A4C-9825-37B8848A2A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altLang="en-US" dirty="0"/>
              <a:t>How Random is “Random”?</a:t>
            </a:r>
          </a:p>
        </p:txBody>
      </p:sp>
    </p:spTree>
    <p:extLst>
      <p:ext uri="{BB962C8B-B14F-4D97-AF65-F5344CB8AC3E}">
        <p14:creationId xmlns:p14="http://schemas.microsoft.com/office/powerpoint/2010/main" val="3936869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>
            <a:extLst>
              <a:ext uri="{FF2B5EF4-FFF2-40B4-BE49-F238E27FC236}">
                <a16:creationId xmlns:a16="http://schemas.microsoft.com/office/drawing/2014/main" id="{00009A66-0564-E94B-B513-64E945D13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Cryptographically Secure PRNG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8BAB62-26FB-8247-8E54-344C01D8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7112000" cy="3849624"/>
          </a:xfrm>
        </p:spPr>
        <p:txBody>
          <a:bodyPr>
            <a:normAutofit/>
          </a:bodyPr>
          <a:lstStyle/>
          <a:p>
            <a:r>
              <a:rPr lang="en-US" sz="2400" dirty="0"/>
              <a:t>Common PRNGs are </a:t>
            </a:r>
            <a:r>
              <a:rPr lang="en-US" sz="2400" u="sng" dirty="0"/>
              <a:t>not</a:t>
            </a:r>
            <a:r>
              <a:rPr lang="en-US" sz="2400" dirty="0"/>
              <a:t> cryptographically secure</a:t>
            </a:r>
          </a:p>
          <a:p>
            <a:pPr lvl="1"/>
            <a:r>
              <a:rPr lang="en-US" sz="2000" dirty="0"/>
              <a:t>Example: LFSR generator in DVD Content Scrambling System, broken in the early 2000s</a:t>
            </a:r>
          </a:p>
          <a:p>
            <a:r>
              <a:rPr lang="en-US" sz="2200" dirty="0"/>
              <a:t>RC4</a:t>
            </a:r>
          </a:p>
          <a:p>
            <a:pPr lvl="1"/>
            <a:r>
              <a:rPr lang="en-US" sz="2000" dirty="0"/>
              <a:t>Popular stream cipher from Ron Rivest, many weaknesses, not recommended anymore</a:t>
            </a:r>
          </a:p>
          <a:p>
            <a:r>
              <a:rPr lang="en-US" sz="2200" dirty="0"/>
              <a:t>Many modern alternatives</a:t>
            </a:r>
          </a:p>
          <a:p>
            <a:pPr lvl="1"/>
            <a:r>
              <a:rPr lang="en-US" sz="2000" dirty="0"/>
              <a:t>For example, CTR modes of block ciphers such as AES</a:t>
            </a:r>
          </a:p>
        </p:txBody>
      </p:sp>
      <p:pic>
        <p:nvPicPr>
          <p:cNvPr id="9" name="Picture 7" descr="http://www.engadget.com/media/2006/01/dvd_jon.jpg">
            <a:extLst>
              <a:ext uri="{FF2B5EF4-FFF2-40B4-BE49-F238E27FC236}">
                <a16:creationId xmlns:a16="http://schemas.microsoft.com/office/drawing/2014/main" id="{0C223F9C-218F-7A4F-91FE-12EC3D2DF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042" y="1645894"/>
            <a:ext cx="1573213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0974E0-4C41-1542-8073-19780FBF0062}"/>
              </a:ext>
            </a:extLst>
          </p:cNvPr>
          <p:cNvSpPr txBox="1"/>
          <p:nvPr/>
        </p:nvSpPr>
        <p:spPr>
          <a:xfrm>
            <a:off x="9070096" y="3677920"/>
            <a:ext cx="179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Jon Lech Johansen (“DVD Jon”)</a:t>
            </a:r>
          </a:p>
        </p:txBody>
      </p:sp>
    </p:spTree>
    <p:extLst>
      <p:ext uri="{BB962C8B-B14F-4D97-AF65-F5344CB8AC3E}">
        <p14:creationId xmlns:p14="http://schemas.microsoft.com/office/powerpoint/2010/main" val="221386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0D6ABF9-BBD5-C342-BCD9-01306FAD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155700"/>
            <a:ext cx="7988300" cy="227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439F9E-F80D-B240-AA18-A29005DCB243}"/>
              </a:ext>
            </a:extLst>
          </p:cNvPr>
          <p:cNvSpPr txBox="1"/>
          <p:nvPr/>
        </p:nvSpPr>
        <p:spPr>
          <a:xfrm>
            <a:off x="3820931" y="3746500"/>
            <a:ext cx="4910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 5830 Cryptography (Spring 2022)</a:t>
            </a:r>
          </a:p>
        </p:txBody>
      </p:sp>
      <p:pic>
        <p:nvPicPr>
          <p:cNvPr id="44034" name="Picture 2" descr="Meet new members of the Cornell faculty, 2015-16 | Cornell Chronicle">
            <a:extLst>
              <a:ext uri="{FF2B5EF4-FFF2-40B4-BE49-F238E27FC236}">
                <a16:creationId xmlns:a16="http://schemas.microsoft.com/office/drawing/2014/main" id="{DB5CE375-5D78-2748-B1B5-323455430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552" y="1155700"/>
            <a:ext cx="25273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753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>
            <a:extLst>
              <a:ext uri="{FF2B5EF4-FFF2-40B4-BE49-F238E27FC236}">
                <a16:creationId xmlns:a16="http://schemas.microsoft.com/office/drawing/2014/main" id="{C4BE7386-96DD-FF41-9F0A-F67F3C740E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 dirty="0">
                <a:solidFill>
                  <a:schemeClr val="tx1"/>
                </a:solidFill>
              </a:rPr>
              <a:t>Using Stream Ciphers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9D9189D2-D694-DB44-A95A-C41A6B199C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Autofit/>
          </a:bodyPr>
          <a:lstStyle/>
          <a:p>
            <a:r>
              <a:rPr lang="en-US" altLang="en-US" sz="2400" dirty="0"/>
              <a:t>No integrity</a:t>
            </a:r>
          </a:p>
          <a:p>
            <a:pPr lvl="1"/>
            <a:r>
              <a:rPr lang="en-US" altLang="en-US" sz="2000" dirty="0"/>
              <a:t>Associativity &amp; commutativity:</a:t>
            </a:r>
          </a:p>
          <a:p>
            <a:pPr lvl="1">
              <a:buFontTx/>
              <a:buNone/>
            </a:pPr>
            <a:r>
              <a:rPr lang="en-US" altLang="en-US" sz="2000" dirty="0"/>
              <a:t>   (M</a:t>
            </a:r>
            <a:r>
              <a:rPr lang="en-US" altLang="en-US" sz="2000" baseline="-25000" dirty="0"/>
              <a:t>1</a:t>
            </a:r>
            <a:r>
              <a:rPr lang="en-US" altLang="en-US" sz="2000" dirty="0">
                <a:sym typeface="Symbol" pitchFamily="2" charset="2"/>
              </a:rPr>
              <a:t></a:t>
            </a:r>
            <a:r>
              <a:rPr lang="en-US" altLang="en-US" sz="2000" dirty="0"/>
              <a:t>PRNG(seed)) </a:t>
            </a:r>
            <a:r>
              <a:rPr lang="en-US" altLang="en-US" sz="2000" dirty="0">
                <a:sym typeface="Symbol" pitchFamily="2" charset="2"/>
              </a:rPr>
              <a:t> </a:t>
            </a:r>
            <a:r>
              <a:rPr lang="en-US" altLang="en-US" sz="2000" dirty="0"/>
              <a:t>M</a:t>
            </a:r>
            <a:r>
              <a:rPr lang="en-US" altLang="en-US" sz="2000" baseline="-25000" dirty="0"/>
              <a:t>2 </a:t>
            </a:r>
            <a:r>
              <a:rPr lang="en-US" altLang="en-US" sz="2000" dirty="0"/>
              <a:t>= (M</a:t>
            </a:r>
            <a:r>
              <a:rPr lang="en-US" altLang="en-US" sz="2000" baseline="-25000" dirty="0"/>
              <a:t>1</a:t>
            </a:r>
            <a:r>
              <a:rPr lang="en-US" altLang="en-US" sz="2000" dirty="0">
                <a:sym typeface="Symbol" pitchFamily="2" charset="2"/>
              </a:rPr>
              <a:t></a:t>
            </a:r>
            <a:r>
              <a:rPr lang="en-US" altLang="en-US" sz="2000" dirty="0"/>
              <a:t>M</a:t>
            </a:r>
            <a:r>
              <a:rPr lang="en-US" altLang="en-US" sz="2000" baseline="-25000" dirty="0"/>
              <a:t>2</a:t>
            </a:r>
            <a:r>
              <a:rPr lang="en-US" altLang="en-US" sz="2000" dirty="0">
                <a:sym typeface="Symbol" pitchFamily="2" charset="2"/>
              </a:rPr>
              <a:t>)  </a:t>
            </a:r>
            <a:r>
              <a:rPr lang="en-US" altLang="en-US" sz="2000" dirty="0"/>
              <a:t>PRNG(seed)</a:t>
            </a:r>
          </a:p>
          <a:p>
            <a:pPr lvl="1"/>
            <a:r>
              <a:rPr lang="en-US" altLang="en-US" sz="2000" dirty="0">
                <a:solidFill>
                  <a:srgbClr val="C00000"/>
                </a:solidFill>
              </a:rPr>
              <a:t>Need an additional integrity protection mechanism </a:t>
            </a:r>
          </a:p>
          <a:p>
            <a:r>
              <a:rPr lang="en-US" altLang="en-US" sz="2400" dirty="0">
                <a:solidFill>
                  <a:srgbClr val="C00000"/>
                </a:solidFill>
              </a:rPr>
              <a:t>Known-plaintext attack is very dangerous if keystream is ever repeated</a:t>
            </a:r>
          </a:p>
          <a:p>
            <a:pPr lvl="1"/>
            <a:r>
              <a:rPr lang="en-US" altLang="en-US" sz="2000" dirty="0"/>
              <a:t>Self-cancellation property of XOR: X</a:t>
            </a:r>
            <a:r>
              <a:rPr lang="en-US" altLang="en-US" sz="2000" dirty="0">
                <a:sym typeface="Symbol" pitchFamily="2" charset="2"/>
              </a:rPr>
              <a:t></a:t>
            </a:r>
            <a:r>
              <a:rPr lang="en-US" altLang="en-US" sz="2000" dirty="0"/>
              <a:t>X=0</a:t>
            </a:r>
          </a:p>
          <a:p>
            <a:pPr lvl="1"/>
            <a:r>
              <a:rPr lang="en-US" altLang="en-US" sz="2000" dirty="0"/>
              <a:t>(M</a:t>
            </a:r>
            <a:r>
              <a:rPr lang="en-US" altLang="en-US" sz="2000" baseline="-25000" dirty="0"/>
              <a:t>1</a:t>
            </a:r>
            <a:r>
              <a:rPr lang="en-US" altLang="en-US" sz="2000" dirty="0">
                <a:sym typeface="Symbol" pitchFamily="2" charset="2"/>
              </a:rPr>
              <a:t></a:t>
            </a:r>
            <a:r>
              <a:rPr lang="en-US" altLang="en-US" sz="2000" dirty="0"/>
              <a:t>PRNG(seed)) </a:t>
            </a:r>
            <a:r>
              <a:rPr lang="en-US" altLang="en-US" sz="2000" dirty="0">
                <a:sym typeface="Symbol" pitchFamily="2" charset="2"/>
              </a:rPr>
              <a:t> </a:t>
            </a:r>
            <a:r>
              <a:rPr lang="en-US" altLang="en-US" sz="2000" dirty="0"/>
              <a:t>(M</a:t>
            </a:r>
            <a:r>
              <a:rPr lang="en-US" altLang="en-US" sz="2000" baseline="-25000" dirty="0"/>
              <a:t>2</a:t>
            </a:r>
            <a:r>
              <a:rPr lang="en-US" altLang="en-US" sz="2000" dirty="0">
                <a:sym typeface="Symbol" pitchFamily="2" charset="2"/>
              </a:rPr>
              <a:t></a:t>
            </a:r>
            <a:r>
              <a:rPr lang="en-US" altLang="en-US" sz="2000" dirty="0"/>
              <a:t>PRNG(seed)) = M</a:t>
            </a:r>
            <a:r>
              <a:rPr lang="en-US" altLang="en-US" sz="2000" baseline="-25000" dirty="0"/>
              <a:t>1</a:t>
            </a:r>
            <a:r>
              <a:rPr lang="en-US" altLang="en-US" sz="2000" dirty="0">
                <a:sym typeface="Symbol" pitchFamily="2" charset="2"/>
              </a:rPr>
              <a:t></a:t>
            </a:r>
            <a:r>
              <a:rPr lang="en-US" altLang="en-US" sz="2000" dirty="0"/>
              <a:t>M</a:t>
            </a:r>
            <a:r>
              <a:rPr lang="en-US" altLang="en-US" sz="2000" baseline="-25000" dirty="0"/>
              <a:t>2</a:t>
            </a:r>
            <a:endParaRPr lang="en-US" altLang="en-US" sz="2000" dirty="0"/>
          </a:p>
          <a:p>
            <a:pPr lvl="1"/>
            <a:r>
              <a:rPr lang="en-US" altLang="en-US" sz="2000" dirty="0"/>
              <a:t>If attacker knows M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, then easily recovers M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 … also, most plaintexts contain enough redundancy that can recover parts of both messages from M</a:t>
            </a:r>
            <a:r>
              <a:rPr lang="en-US" altLang="en-US" sz="2000" baseline="-25000" dirty="0"/>
              <a:t>1</a:t>
            </a:r>
            <a:r>
              <a:rPr lang="en-US" altLang="en-US" sz="2000" dirty="0">
                <a:sym typeface="Symbol" pitchFamily="2" charset="2"/>
              </a:rPr>
              <a:t></a:t>
            </a:r>
            <a:r>
              <a:rPr lang="en-US" altLang="en-US" sz="2000" dirty="0"/>
              <a:t>M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84AB9D0-2106-F148-A280-69030542DCEC}"/>
                  </a:ext>
                </a:extLst>
              </p14:cNvPr>
              <p14:cNvContentPartPr/>
              <p14:nvPr/>
            </p14:nvContentPartPr>
            <p14:xfrm>
              <a:off x="10992290" y="3040286"/>
              <a:ext cx="93240" cy="536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84AB9D0-2106-F148-A280-69030542DC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56290" y="3004646"/>
                <a:ext cx="16488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3B52147-0824-F04B-A80F-2835852E250D}"/>
                  </a:ext>
                </a:extLst>
              </p14:cNvPr>
              <p14:cNvContentPartPr/>
              <p14:nvPr/>
            </p14:nvContentPartPr>
            <p14:xfrm>
              <a:off x="10936490" y="3794846"/>
              <a:ext cx="36720" cy="50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3B52147-0824-F04B-A80F-2835852E25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00490" y="3758846"/>
                <a:ext cx="108360" cy="12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245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>
            <a:extLst>
              <a:ext uri="{FF2B5EF4-FFF2-40B4-BE49-F238E27FC236}">
                <a16:creationId xmlns:a16="http://schemas.microsoft.com/office/drawing/2014/main" id="{A1C0BB67-016E-5F41-A4E1-39CCAD97B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Case Study: WEP (Wired Equivalent Privacy)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37FE37C4-887A-764C-B33C-EEF5E0ED34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9067800" cy="3849624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Original Wi-Fi encryption in the 802.11b standard</a:t>
            </a:r>
          </a:p>
          <a:p>
            <a:r>
              <a:rPr lang="en-US" altLang="en-US" sz="2400" dirty="0"/>
              <a:t>Goals: confidentiality, integrity, authentication</a:t>
            </a:r>
          </a:p>
          <a:p>
            <a:pPr lvl="1"/>
            <a:r>
              <a:rPr lang="en-US" altLang="en-US" sz="2000" dirty="0"/>
              <a:t>Intended to make wireless as secure as wired network</a:t>
            </a:r>
          </a:p>
          <a:p>
            <a:r>
              <a:rPr lang="en-US" altLang="en-US" sz="2400" dirty="0"/>
              <a:t>Assumes that a secret key is shared between access point and client</a:t>
            </a:r>
          </a:p>
          <a:p>
            <a:r>
              <a:rPr lang="en-US" altLang="en-US" sz="2400" dirty="0"/>
              <a:t>Uses RC4 stream cipher seeded with 24-bit initialization vector and 40-bit key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534D3-A793-5242-BC86-7B9469175C5D}"/>
              </a:ext>
            </a:extLst>
          </p:cNvPr>
          <p:cNvSpPr txBox="1"/>
          <p:nvPr/>
        </p:nvSpPr>
        <p:spPr>
          <a:xfrm>
            <a:off x="2057400" y="5181600"/>
            <a:ext cx="472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Terrible design choice for wireless environment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86B5BD-722C-BB4A-989F-3B78E2E75DB7}"/>
              </a:ext>
            </a:extLst>
          </p:cNvPr>
          <p:cNvGrpSpPr/>
          <p:nvPr/>
        </p:nvGrpSpPr>
        <p:grpSpPr>
          <a:xfrm>
            <a:off x="3096940" y="4633180"/>
            <a:ext cx="403200" cy="517320"/>
            <a:chOff x="3096940" y="4633180"/>
            <a:chExt cx="403200" cy="51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EBC77CB-62D4-2F46-BC2D-7D85A81E3729}"/>
                    </a:ext>
                  </a:extLst>
                </p14:cNvPr>
                <p14:cNvContentPartPr/>
                <p14:nvPr/>
              </p14:nvContentPartPr>
              <p14:xfrm>
                <a:off x="3180100" y="4633180"/>
                <a:ext cx="203040" cy="517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EBC77CB-62D4-2F46-BC2D-7D85A81E372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62100" y="4615540"/>
                  <a:ext cx="23868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E717189-5C02-E24E-A4CB-98C45B24C978}"/>
                    </a:ext>
                  </a:extLst>
                </p14:cNvPr>
                <p14:cNvContentPartPr/>
                <p14:nvPr/>
              </p14:nvContentPartPr>
              <p14:xfrm>
                <a:off x="3096940" y="4641820"/>
                <a:ext cx="65880" cy="113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E717189-5C02-E24E-A4CB-98C45B24C97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78940" y="4624180"/>
                  <a:ext cx="101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F008CD2-A876-2144-A0DB-104826D145A3}"/>
                    </a:ext>
                  </a:extLst>
                </p14:cNvPr>
                <p14:cNvContentPartPr/>
                <p14:nvPr/>
              </p14:nvContentPartPr>
              <p14:xfrm>
                <a:off x="3173260" y="4649740"/>
                <a:ext cx="326880" cy="104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F008CD2-A876-2144-A0DB-104826D145A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55620" y="4632100"/>
                  <a:ext cx="362520" cy="139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06241FD5-7852-8349-AEB3-A268979A17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0250" y="1761629"/>
            <a:ext cx="2774950" cy="17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2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3">
            <a:extLst>
              <a:ext uri="{FF2B5EF4-FFF2-40B4-BE49-F238E27FC236}">
                <a16:creationId xmlns:a16="http://schemas.microsoft.com/office/drawing/2014/main" id="{98927344-635C-3243-B5FF-0A32B676E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081338"/>
            <a:ext cx="1676400" cy="533400"/>
          </a:xfrm>
          <a:prstGeom prst="rect">
            <a:avLst/>
          </a:prstGeom>
          <a:solidFill>
            <a:schemeClr val="accent1"/>
          </a:solid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endParaRPr lang="en-US" altLang="en-US" sz="16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509" name="Line 4">
            <a:extLst>
              <a:ext uri="{FF2B5EF4-FFF2-40B4-BE49-F238E27FC236}">
                <a16:creationId xmlns:a16="http://schemas.microsoft.com/office/drawing/2014/main" id="{D5100B6D-B895-624D-B615-B62B2ABAC94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87839" y="3117850"/>
            <a:ext cx="25542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Text Box 5">
            <a:extLst>
              <a:ext uri="{FF2B5EF4-FFF2-40B4-BE49-F238E27FC236}">
                <a16:creationId xmlns:a16="http://schemas.microsoft.com/office/drawing/2014/main" id="{D5F565BC-1458-0842-A01F-D6D4E1D6E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0425" y="2895600"/>
            <a:ext cx="952500" cy="3365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beacon</a:t>
            </a:r>
          </a:p>
        </p:txBody>
      </p:sp>
      <p:sp>
        <p:nvSpPr>
          <p:cNvPr id="21511" name="Text Box 6">
            <a:extLst>
              <a:ext uri="{FF2B5EF4-FFF2-40B4-BE49-F238E27FC236}">
                <a16:creationId xmlns:a16="http://schemas.microsoft.com/office/drawing/2014/main" id="{962792AA-22C1-A743-B1CE-4F771745C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862048"/>
            <a:ext cx="83760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Prior to communicating data, access point may require client to authenticate</a:t>
            </a:r>
          </a:p>
        </p:txBody>
      </p:sp>
      <p:sp>
        <p:nvSpPr>
          <p:cNvPr id="21512" name="Text Box 7">
            <a:extLst>
              <a:ext uri="{FF2B5EF4-FFF2-40B4-BE49-F238E27FC236}">
                <a16:creationId xmlns:a16="http://schemas.microsoft.com/office/drawing/2014/main" id="{1D3FCB10-3A5F-014A-876D-1AD70EE0B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8113" y="2498726"/>
            <a:ext cx="15732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Access Point</a:t>
            </a:r>
          </a:p>
        </p:txBody>
      </p:sp>
      <p:sp>
        <p:nvSpPr>
          <p:cNvPr id="21513" name="Rectangle 8">
            <a:extLst>
              <a:ext uri="{FF2B5EF4-FFF2-40B4-BE49-F238E27FC236}">
                <a16:creationId xmlns:a16="http://schemas.microsoft.com/office/drawing/2014/main" id="{D49CDE7B-A3D5-2341-A9E7-C82FABB1E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9851" y="4106864"/>
            <a:ext cx="1641475" cy="687387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endParaRPr lang="en-US" altLang="en-US" sz="16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514" name="Line 9">
            <a:extLst>
              <a:ext uri="{FF2B5EF4-FFF2-40B4-BE49-F238E27FC236}">
                <a16:creationId xmlns:a16="http://schemas.microsoft.com/office/drawing/2014/main" id="{966B47AE-52E7-B548-BA6E-60AE58435B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17888" y="3614739"/>
            <a:ext cx="0" cy="492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5" name="Rectangle 10">
            <a:extLst>
              <a:ext uri="{FF2B5EF4-FFF2-40B4-BE49-F238E27FC236}">
                <a16:creationId xmlns:a16="http://schemas.microsoft.com/office/drawing/2014/main" id="{94C68117-4E39-EE4E-B699-2CBB555E5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216525"/>
            <a:ext cx="1708150" cy="5334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endParaRPr lang="en-US" altLang="en-US" sz="16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516" name="Line 11">
            <a:extLst>
              <a:ext uri="{FF2B5EF4-FFF2-40B4-BE49-F238E27FC236}">
                <a16:creationId xmlns:a16="http://schemas.microsoft.com/office/drawing/2014/main" id="{5182DC9F-59FA-5844-9D2E-2D5913ADB0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9000" y="4835525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7" name="Text Box 12">
            <a:extLst>
              <a:ext uri="{FF2B5EF4-FFF2-40B4-BE49-F238E27FC236}">
                <a16:creationId xmlns:a16="http://schemas.microsoft.com/office/drawing/2014/main" id="{4A525C1F-62E1-D546-81B8-215C9E696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5" y="2498726"/>
            <a:ext cx="814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Client</a:t>
            </a:r>
          </a:p>
        </p:txBody>
      </p:sp>
      <p:sp>
        <p:nvSpPr>
          <p:cNvPr id="21518" name="Line 13">
            <a:extLst>
              <a:ext uri="{FF2B5EF4-FFF2-40B4-BE49-F238E27FC236}">
                <a16:creationId xmlns:a16="http://schemas.microsoft.com/office/drawing/2014/main" id="{7E15AE0C-E53A-B647-A2AD-3936F6141D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56525" y="34290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9" name="Line 14">
            <a:extLst>
              <a:ext uri="{FF2B5EF4-FFF2-40B4-BE49-F238E27FC236}">
                <a16:creationId xmlns:a16="http://schemas.microsoft.com/office/drawing/2014/main" id="{B5CCCA50-A481-A04D-A789-67F48BECBA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9425" y="4108450"/>
            <a:ext cx="2552700" cy="539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0" name="Line 15">
            <a:extLst>
              <a:ext uri="{FF2B5EF4-FFF2-40B4-BE49-F238E27FC236}">
                <a16:creationId xmlns:a16="http://schemas.microsoft.com/office/drawing/2014/main" id="{FC0EEC3C-C46F-D940-9DD1-963F1E6F21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7201" y="4724401"/>
            <a:ext cx="2574925" cy="593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1" name="Text Box 16">
            <a:extLst>
              <a:ext uri="{FF2B5EF4-FFF2-40B4-BE49-F238E27FC236}">
                <a16:creationId xmlns:a16="http://schemas.microsoft.com/office/drawing/2014/main" id="{37BEB5ED-A529-8343-88B5-B4AE520D4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4725" y="4752976"/>
            <a:ext cx="1295400" cy="5810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association request</a:t>
            </a:r>
          </a:p>
        </p:txBody>
      </p:sp>
      <p:sp>
        <p:nvSpPr>
          <p:cNvPr id="21522" name="Line 17">
            <a:extLst>
              <a:ext uri="{FF2B5EF4-FFF2-40B4-BE49-F238E27FC236}">
                <a16:creationId xmlns:a16="http://schemas.microsoft.com/office/drawing/2014/main" id="{47CA74D5-09AD-2942-B6C1-8DCEE92F61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1" y="5156200"/>
            <a:ext cx="2498725" cy="55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3" name="Text Box 18">
            <a:extLst>
              <a:ext uri="{FF2B5EF4-FFF2-40B4-BE49-F238E27FC236}">
                <a16:creationId xmlns:a16="http://schemas.microsoft.com/office/drawing/2014/main" id="{CA68F0FC-B860-554E-A945-DC9712AE7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1" y="5286376"/>
            <a:ext cx="1203325" cy="5810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association response</a:t>
            </a:r>
          </a:p>
        </p:txBody>
      </p:sp>
      <p:sp>
        <p:nvSpPr>
          <p:cNvPr id="21524" name="Line 19">
            <a:extLst>
              <a:ext uri="{FF2B5EF4-FFF2-40B4-BE49-F238E27FC236}">
                <a16:creationId xmlns:a16="http://schemas.microsoft.com/office/drawing/2014/main" id="{4935AA49-CC26-814E-AEB1-31973AA7CA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1326" y="3505200"/>
            <a:ext cx="25304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5" name="Text Box 20">
            <a:extLst>
              <a:ext uri="{FF2B5EF4-FFF2-40B4-BE49-F238E27FC236}">
                <a16:creationId xmlns:a16="http://schemas.microsoft.com/office/drawing/2014/main" id="{CAF56C45-2D65-5D41-A03E-8283C9F6D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213" y="3276600"/>
            <a:ext cx="1433512" cy="3365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probe request</a:t>
            </a:r>
          </a:p>
        </p:txBody>
      </p:sp>
      <p:sp>
        <p:nvSpPr>
          <p:cNvPr id="21526" name="Text Box 21">
            <a:extLst>
              <a:ext uri="{FF2B5EF4-FFF2-40B4-BE49-F238E27FC236}">
                <a16:creationId xmlns:a16="http://schemas.microsoft.com/office/drawing/2014/main" id="{9B301CAF-50F0-5E47-998D-B7769A4DB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0114" y="3124200"/>
            <a:ext cx="4206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+mn-lt"/>
              </a:rPr>
              <a:t>OR</a:t>
            </a:r>
          </a:p>
        </p:txBody>
      </p:sp>
      <p:sp>
        <p:nvSpPr>
          <p:cNvPr id="21527" name="Line 22">
            <a:extLst>
              <a:ext uri="{FF2B5EF4-FFF2-40B4-BE49-F238E27FC236}">
                <a16:creationId xmlns:a16="http://schemas.microsoft.com/office/drawing/2014/main" id="{CA717CF6-171F-ED43-804F-0B44BE27CA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11651" y="3810001"/>
            <a:ext cx="2530475" cy="5365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8" name="Text Box 23">
            <a:extLst>
              <a:ext uri="{FF2B5EF4-FFF2-40B4-BE49-F238E27FC236}">
                <a16:creationId xmlns:a16="http://schemas.microsoft.com/office/drawing/2014/main" id="{571B5A8F-1EFB-AA42-A551-4ACB707B2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326" y="3886200"/>
            <a:ext cx="1082675" cy="33655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challenge</a:t>
            </a:r>
          </a:p>
        </p:txBody>
      </p:sp>
      <p:sp>
        <p:nvSpPr>
          <p:cNvPr id="21529" name="Text Box 24">
            <a:extLst>
              <a:ext uri="{FF2B5EF4-FFF2-40B4-BE49-F238E27FC236}">
                <a16:creationId xmlns:a16="http://schemas.microsoft.com/office/drawing/2014/main" id="{2B7EAAE2-CBF7-BD45-B177-050CBADA9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1" y="4311650"/>
            <a:ext cx="2574925" cy="33813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IV, challenge</a:t>
            </a:r>
            <a:r>
              <a:rPr lang="en-US" altLang="en-US" sz="160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  <a:r>
              <a:rPr lang="en-US" altLang="en-US" sz="1600">
                <a:solidFill>
                  <a:schemeClr val="tx1"/>
                </a:solidFill>
                <a:latin typeface="+mn-lt"/>
              </a:rPr>
              <a:t>RC4(IV,K)</a:t>
            </a:r>
          </a:p>
        </p:txBody>
      </p:sp>
      <p:sp>
        <p:nvSpPr>
          <p:cNvPr id="21530" name="Rectangle 25">
            <a:extLst>
              <a:ext uri="{FF2B5EF4-FFF2-40B4-BE49-F238E27FC236}">
                <a16:creationId xmlns:a16="http://schemas.microsoft.com/office/drawing/2014/main" id="{33257A44-473B-DF40-B5D9-2B8CA4280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1175" y="2971800"/>
            <a:ext cx="1885950" cy="533400"/>
          </a:xfrm>
          <a:prstGeom prst="rect">
            <a:avLst/>
          </a:prstGeom>
          <a:solidFill>
            <a:schemeClr val="accent1"/>
          </a:solid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unauthenticated &amp;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unassociated</a:t>
            </a:r>
          </a:p>
        </p:txBody>
      </p:sp>
      <p:sp>
        <p:nvSpPr>
          <p:cNvPr id="21531" name="Rectangle 26">
            <a:extLst>
              <a:ext uri="{FF2B5EF4-FFF2-40B4-BE49-F238E27FC236}">
                <a16:creationId xmlns:a16="http://schemas.microsoft.com/office/drawing/2014/main" id="{AE2AB11A-53A3-924C-A9EF-9991A8DDC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5" y="3810000"/>
            <a:ext cx="1885950" cy="533400"/>
          </a:xfrm>
          <a:prstGeom prst="rect">
            <a:avLst/>
          </a:prstGeom>
          <a:solidFill>
            <a:schemeClr val="accent1"/>
          </a:solid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authenticated &amp;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unassociated</a:t>
            </a:r>
          </a:p>
        </p:txBody>
      </p:sp>
      <p:sp>
        <p:nvSpPr>
          <p:cNvPr id="21532" name="Line 27">
            <a:extLst>
              <a:ext uri="{FF2B5EF4-FFF2-40B4-BE49-F238E27FC236}">
                <a16:creationId xmlns:a16="http://schemas.microsoft.com/office/drawing/2014/main" id="{6B78E975-46AB-1248-BC44-4EFD0521D7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56525" y="43434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3" name="Rectangle 28">
            <a:extLst>
              <a:ext uri="{FF2B5EF4-FFF2-40B4-BE49-F238E27FC236}">
                <a16:creationId xmlns:a16="http://schemas.microsoft.com/office/drawing/2014/main" id="{35344B06-3E52-1045-B502-0A54E0EDB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5" y="4724400"/>
            <a:ext cx="1885950" cy="533400"/>
          </a:xfrm>
          <a:prstGeom prst="rect">
            <a:avLst/>
          </a:prstGeom>
          <a:solidFill>
            <a:schemeClr val="accent1"/>
          </a:solid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authenticated &amp;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associated</a:t>
            </a:r>
          </a:p>
        </p:txBody>
      </p:sp>
      <p:grpSp>
        <p:nvGrpSpPr>
          <p:cNvPr id="2" name="Group 29">
            <a:extLst>
              <a:ext uri="{FF2B5EF4-FFF2-40B4-BE49-F238E27FC236}">
                <a16:creationId xmlns:a16="http://schemas.microsoft.com/office/drawing/2014/main" id="{EE4940A1-1F68-7D4E-A696-19D3ABD095A7}"/>
              </a:ext>
            </a:extLst>
          </p:cNvPr>
          <p:cNvGrpSpPr>
            <a:grpSpLocks/>
          </p:cNvGrpSpPr>
          <p:nvPr/>
        </p:nvGrpSpPr>
        <p:grpSpPr bwMode="auto">
          <a:xfrm>
            <a:off x="4321175" y="3810002"/>
            <a:ext cx="5930900" cy="2562226"/>
            <a:chOff x="1497" y="2400"/>
            <a:chExt cx="3736" cy="1614"/>
          </a:xfrm>
        </p:grpSpPr>
        <p:sp>
          <p:nvSpPr>
            <p:cNvPr id="21535" name="Oval 30">
              <a:extLst>
                <a:ext uri="{FF2B5EF4-FFF2-40B4-BE49-F238E27FC236}">
                  <a16:creationId xmlns:a16="http://schemas.microsoft.com/office/drawing/2014/main" id="{B11A6C18-1483-E84F-9101-DBF1F970D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7" y="2400"/>
              <a:ext cx="1780" cy="64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21536" name="Text Box 31">
              <a:extLst>
                <a:ext uri="{FF2B5EF4-FFF2-40B4-BE49-F238E27FC236}">
                  <a16:creationId xmlns:a16="http://schemas.microsoft.com/office/drawing/2014/main" id="{AE431377-7D11-254C-952C-50696AE34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3491"/>
              <a:ext cx="2411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 algn="l">
                <a:buFontTx/>
                <a:buNone/>
              </a:pPr>
              <a:r>
                <a:rPr lang="en-US" altLang="en-US" sz="1600" dirty="0">
                  <a:solidFill>
                    <a:srgbClr val="FF0000"/>
                  </a:solidFill>
                  <a:latin typeface="+mn-lt"/>
                </a:rPr>
                <a:t>Passive eavesdropper recovers RC4(IV,K), </a:t>
              </a:r>
            </a:p>
            <a:p>
              <a:pPr algn="l">
                <a:buFontTx/>
                <a:buNone/>
              </a:pPr>
              <a:r>
                <a:rPr lang="en-US" altLang="en-US" sz="1600" dirty="0">
                  <a:solidFill>
                    <a:srgbClr val="FF0000"/>
                  </a:solidFill>
                  <a:latin typeface="+mn-lt"/>
                </a:rPr>
                <a:t>can respond to any subsequent challenge </a:t>
              </a:r>
            </a:p>
            <a:p>
              <a:pPr algn="l">
                <a:buFontTx/>
                <a:buNone/>
              </a:pPr>
              <a:r>
                <a:rPr lang="en-US" altLang="en-US" sz="1600" dirty="0">
                  <a:solidFill>
                    <a:srgbClr val="FF0000"/>
                  </a:solidFill>
                  <a:latin typeface="+mn-lt"/>
                </a:rPr>
                <a:t>without knowing K</a:t>
              </a:r>
            </a:p>
          </p:txBody>
        </p:sp>
        <p:sp>
          <p:nvSpPr>
            <p:cNvPr id="21537" name="Line 32">
              <a:extLst>
                <a:ext uri="{FF2B5EF4-FFF2-40B4-BE49-F238E27FC236}">
                  <a16:creationId xmlns:a16="http://schemas.microsoft.com/office/drawing/2014/main" id="{9200CCD4-2ED9-6142-813A-B7EB5DFEC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020"/>
              <a:ext cx="230" cy="47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D755770-B214-DB4C-B255-AA6D88CF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Key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89857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>
            <a:extLst>
              <a:ext uri="{FF2B5EF4-FFF2-40B4-BE49-F238E27FC236}">
                <a16:creationId xmlns:a16="http://schemas.microsoft.com/office/drawing/2014/main" id="{4C798978-A405-DD4D-9F57-FABD9D7FB0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WEP Works</a:t>
            </a:r>
          </a:p>
        </p:txBody>
      </p:sp>
      <p:pic>
        <p:nvPicPr>
          <p:cNvPr id="22532" name="Picture 3" descr="img2">
            <a:extLst>
              <a:ext uri="{FF2B5EF4-FFF2-40B4-BE49-F238E27FC236}">
                <a16:creationId xmlns:a16="http://schemas.microsoft.com/office/drawing/2014/main" id="{8775354F-67A2-D344-A365-8F4CF1CF3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682750"/>
            <a:ext cx="6883400" cy="380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AutoShape 4">
            <a:extLst>
              <a:ext uri="{FF2B5EF4-FFF2-40B4-BE49-F238E27FC236}">
                <a16:creationId xmlns:a16="http://schemas.microsoft.com/office/drawing/2014/main" id="{2F6063D0-A594-3846-AD9E-8D54C2132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3073400"/>
            <a:ext cx="838200" cy="304800"/>
          </a:xfrm>
          <a:prstGeom prst="wedgeRectCallout">
            <a:avLst>
              <a:gd name="adj1" fmla="val -569"/>
              <a:gd name="adj2" fmla="val -13020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+mn-lt"/>
              </a:rPr>
              <a:t>24 bits</a:t>
            </a:r>
          </a:p>
        </p:txBody>
      </p:sp>
      <p:sp>
        <p:nvSpPr>
          <p:cNvPr id="22534" name="AutoShape 5">
            <a:extLst>
              <a:ext uri="{FF2B5EF4-FFF2-40B4-BE49-F238E27FC236}">
                <a16:creationId xmlns:a16="http://schemas.microsoft.com/office/drawing/2014/main" id="{6F077968-B7C0-1A45-AB17-32B171F3D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3073400"/>
            <a:ext cx="762000" cy="304800"/>
          </a:xfrm>
          <a:prstGeom prst="wedgeRectCallout">
            <a:avLst>
              <a:gd name="adj1" fmla="val 4375"/>
              <a:gd name="adj2" fmla="val -130208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+mn-lt"/>
              </a:rPr>
              <a:t>40 bits</a:t>
            </a:r>
          </a:p>
        </p:txBody>
      </p:sp>
      <p:sp>
        <p:nvSpPr>
          <p:cNvPr id="1327111" name="AutoShape 7">
            <a:extLst>
              <a:ext uri="{FF2B5EF4-FFF2-40B4-BE49-F238E27FC236}">
                <a16:creationId xmlns:a16="http://schemas.microsoft.com/office/drawing/2014/main" id="{683C333C-4D6B-6843-8ECE-92D4E8475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76" y="1625601"/>
            <a:ext cx="3756025" cy="1200329"/>
          </a:xfrm>
          <a:prstGeom prst="wedgeRectCallout">
            <a:avLst>
              <a:gd name="adj1" fmla="val -71005"/>
              <a:gd name="adj2" fmla="val 24898"/>
            </a:avLst>
          </a:prstGeom>
          <a:solidFill>
            <a:srgbClr val="FFCC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FontTx/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+mn-lt"/>
              </a:rPr>
              <a:t>(IV, shared key)</a:t>
            </a: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 used as RC4 seed</a:t>
            </a:r>
          </a:p>
          <a:p>
            <a:pPr algn="l"/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Must never be repeated (why?)</a:t>
            </a:r>
          </a:p>
          <a:p>
            <a:pPr algn="l"/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There is no key update protocol, so security relies on never repeating IV</a:t>
            </a:r>
          </a:p>
        </p:txBody>
      </p:sp>
      <p:sp>
        <p:nvSpPr>
          <p:cNvPr id="1327112" name="AutoShape 8">
            <a:extLst>
              <a:ext uri="{FF2B5EF4-FFF2-40B4-BE49-F238E27FC236}">
                <a16:creationId xmlns:a16="http://schemas.microsoft.com/office/drawing/2014/main" id="{B1AC4CE9-CC81-8642-8AA8-943B22C9C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0" y="5283200"/>
            <a:ext cx="2514600" cy="932206"/>
          </a:xfrm>
          <a:prstGeom prst="wedgeRectCallout">
            <a:avLst>
              <a:gd name="adj1" fmla="val -39963"/>
              <a:gd name="adj2" fmla="val -121796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IV sent in the clear</a:t>
            </a:r>
          </a:p>
          <a:p>
            <a:pPr algn="l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Worse: </a:t>
            </a:r>
            <a:r>
              <a:rPr lang="en-US" altLang="en-US" sz="1800" b="1" dirty="0">
                <a:solidFill>
                  <a:schemeClr val="tx1"/>
                </a:solidFill>
                <a:latin typeface="+mn-lt"/>
              </a:rPr>
              <a:t>changing IV with each packet is optional!</a:t>
            </a:r>
          </a:p>
        </p:txBody>
      </p:sp>
      <p:sp>
        <p:nvSpPr>
          <p:cNvPr id="1327113" name="AutoShape 9">
            <a:extLst>
              <a:ext uri="{FF2B5EF4-FFF2-40B4-BE49-F238E27FC236}">
                <a16:creationId xmlns:a16="http://schemas.microsoft.com/office/drawing/2014/main" id="{D15D44E0-BC48-A348-8066-694A157BA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1" y="5521325"/>
            <a:ext cx="4495799" cy="854075"/>
          </a:xfrm>
          <a:prstGeom prst="wedgeRectCallout">
            <a:avLst>
              <a:gd name="adj1" fmla="val 16583"/>
              <a:gd name="adj2" fmla="val -7558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CRC-32 checksum is linear in </a:t>
            </a:r>
            <a:r>
              <a:rPr lang="en-US" altLang="en-US" sz="1600" dirty="0">
                <a:solidFill>
                  <a:schemeClr val="tx1"/>
                </a:solidFill>
                <a:latin typeface="+mn-lt"/>
                <a:sym typeface="Symbol" pitchFamily="2" charset="2"/>
              </a:rPr>
              <a:t>: </a:t>
            </a:r>
          </a:p>
          <a:p>
            <a:pPr algn="l"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n-lt"/>
                <a:sym typeface="Symbol" pitchFamily="2" charset="2"/>
              </a:rPr>
              <a:t>if attacker flips some plaintext bits, he knows which</a:t>
            </a:r>
          </a:p>
          <a:p>
            <a:pPr algn="l"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n-lt"/>
                <a:sym typeface="Symbol" pitchFamily="2" charset="2"/>
              </a:rPr>
              <a:t>bits of CRC to flip to produce the same checksum</a:t>
            </a:r>
          </a:p>
        </p:txBody>
      </p:sp>
      <p:sp>
        <p:nvSpPr>
          <p:cNvPr id="1327114" name="Text Box 10">
            <a:extLst>
              <a:ext uri="{FF2B5EF4-FFF2-40B4-BE49-F238E27FC236}">
                <a16:creationId xmlns:a16="http://schemas.microsoft.com/office/drawing/2014/main" id="{F3297DC1-F065-F549-88B6-3F2F813CF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5084762"/>
            <a:ext cx="14830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no</a:t>
            </a:r>
            <a:r>
              <a:rPr lang="en-US" altLang="en-US" sz="2000" b="1" dirty="0">
                <a:latin typeface="+mn-lt"/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integrity!</a:t>
            </a:r>
          </a:p>
        </p:txBody>
      </p:sp>
    </p:spTree>
    <p:extLst>
      <p:ext uri="{BB962C8B-B14F-4D97-AF65-F5344CB8AC3E}">
        <p14:creationId xmlns:p14="http://schemas.microsoft.com/office/powerpoint/2010/main" val="273381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7111" grpId="0" animBg="1"/>
      <p:bldP spid="1327112" grpId="0" animBg="1"/>
      <p:bldP spid="1327113" grpId="0" animBg="1"/>
      <p:bldP spid="13271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BBDA455E-3D70-D641-AC3F-77469CAEB7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altLang="en-US" sz="4400" dirty="0">
                <a:solidFill>
                  <a:schemeClr val="tx1"/>
                </a:solidFill>
              </a:rPr>
              <a:t>RC4 Was a Bad Choice for Wireless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E669C715-62FF-1D48-8513-DF3363FC4A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84418" y="559477"/>
            <a:ext cx="6631342" cy="5727023"/>
          </a:xfrm>
        </p:spPr>
        <p:txBody>
          <a:bodyPr anchor="ctr">
            <a:noAutofit/>
          </a:bodyPr>
          <a:lstStyle/>
          <a:p>
            <a:r>
              <a:rPr lang="en-US" altLang="en-US" sz="2400" dirty="0"/>
              <a:t>Stream ciphers require sender and receiver to be at the same place in the keystream</a:t>
            </a:r>
          </a:p>
          <a:p>
            <a:pPr lvl="1"/>
            <a:r>
              <a:rPr lang="en-US" altLang="en-US" sz="2000" dirty="0"/>
              <a:t>Not suitable when packet losses are common</a:t>
            </a:r>
          </a:p>
          <a:p>
            <a:r>
              <a:rPr lang="en-US" altLang="en-US" sz="2400" dirty="0"/>
              <a:t>WEP solution: a separate keystream for each packet (requires a separate seed for each packet)</a:t>
            </a:r>
          </a:p>
          <a:p>
            <a:pPr lvl="1"/>
            <a:r>
              <a:rPr lang="en-US" altLang="en-US" sz="2000" dirty="0"/>
              <a:t>Can decrypt a packet even if a previous packet was lost</a:t>
            </a:r>
          </a:p>
          <a:p>
            <a:r>
              <a:rPr lang="en-US" altLang="en-US" sz="2400" dirty="0"/>
              <a:t>But there aren’t enough possible seeds!</a:t>
            </a:r>
          </a:p>
          <a:p>
            <a:pPr lvl="1"/>
            <a:r>
              <a:rPr lang="en-US" altLang="en-US" sz="2000" dirty="0"/>
              <a:t>RC4 seed = 24-bit initialization vector + </a:t>
            </a:r>
            <a:r>
              <a:rPr lang="en-US" altLang="en-US" sz="2000" u="sng" dirty="0"/>
              <a:t>fixed</a:t>
            </a:r>
            <a:r>
              <a:rPr lang="en-US" altLang="en-US" sz="2000" dirty="0"/>
              <a:t> key</a:t>
            </a:r>
          </a:p>
          <a:p>
            <a:pPr lvl="1"/>
            <a:r>
              <a:rPr lang="en-US" altLang="en-US" sz="2000" dirty="0"/>
              <a:t>Assuming 1500-byte packets at 11 Mbps, </a:t>
            </a:r>
          </a:p>
          <a:p>
            <a:pPr lvl="1">
              <a:buFontTx/>
              <a:buNone/>
            </a:pPr>
            <a:r>
              <a:rPr lang="en-US" altLang="en-US" sz="2000" dirty="0"/>
              <a:t>   2</a:t>
            </a:r>
            <a:r>
              <a:rPr lang="en-US" altLang="en-US" sz="2000" baseline="30000" dirty="0"/>
              <a:t>24</a:t>
            </a:r>
            <a:r>
              <a:rPr lang="en-US" altLang="en-US" sz="2000" dirty="0"/>
              <a:t> possible IVs will be exhausted in about 5 hours</a:t>
            </a:r>
          </a:p>
          <a:p>
            <a:r>
              <a:rPr lang="en-US" altLang="en-US" sz="2400" dirty="0">
                <a:solidFill>
                  <a:srgbClr val="FF7E79"/>
                </a:solidFill>
              </a:rPr>
              <a:t>Seed reuse is deadly for stream ciphers</a:t>
            </a:r>
          </a:p>
        </p:txBody>
      </p:sp>
    </p:spTree>
    <p:extLst>
      <p:ext uri="{BB962C8B-B14F-4D97-AF65-F5344CB8AC3E}">
        <p14:creationId xmlns:p14="http://schemas.microsoft.com/office/powerpoint/2010/main" val="3946852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>
            <a:extLst>
              <a:ext uri="{FF2B5EF4-FFF2-40B4-BE49-F238E27FC236}">
                <a16:creationId xmlns:a16="http://schemas.microsoft.com/office/drawing/2014/main" id="{4C798978-A405-DD4D-9F57-FABD9D7FB0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Recovering the Keystream</a:t>
            </a:r>
          </a:p>
        </p:txBody>
      </p:sp>
      <p:pic>
        <p:nvPicPr>
          <p:cNvPr id="22532" name="Picture 3" descr="img2">
            <a:extLst>
              <a:ext uri="{FF2B5EF4-FFF2-40B4-BE49-F238E27FC236}">
                <a16:creationId xmlns:a16="http://schemas.microsoft.com/office/drawing/2014/main" id="{8775354F-67A2-D344-A365-8F4CF1CF3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014194"/>
            <a:ext cx="6883400" cy="380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2173C3-CFB8-8243-8464-A15B8071F240}"/>
              </a:ext>
            </a:extLst>
          </p:cNvPr>
          <p:cNvSpPr txBox="1"/>
          <p:nvPr/>
        </p:nvSpPr>
        <p:spPr>
          <a:xfrm>
            <a:off x="635000" y="5328232"/>
            <a:ext cx="4818948" cy="8617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Get access point to encrypt a known plaintext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Send spam, AP will encrypt and 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Get victim to send an email with known content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6DA72B-340B-004C-ADC8-805CFC6BDC6E}"/>
              </a:ext>
            </a:extLst>
          </p:cNvPr>
          <p:cNvSpPr txBox="1"/>
          <p:nvPr/>
        </p:nvSpPr>
        <p:spPr>
          <a:xfrm>
            <a:off x="6890452" y="3346579"/>
            <a:ext cx="467948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Recover keystream:</a:t>
            </a:r>
          </a:p>
          <a:p>
            <a:r>
              <a:rPr lang="en-US" dirty="0"/>
              <a:t> </a:t>
            </a:r>
            <a:r>
              <a:rPr lang="en-US" altLang="en-US" dirty="0">
                <a:sym typeface="Symbol" pitchFamily="2" charset="2"/>
              </a:rPr>
              <a:t>C  </a:t>
            </a:r>
            <a:r>
              <a:rPr lang="en-US" altLang="en-US" dirty="0"/>
              <a:t>M</a:t>
            </a:r>
            <a:r>
              <a:rPr lang="en-US" altLang="en-US" dirty="0">
                <a:sym typeface="Symbol" pitchFamily="2" charset="2"/>
              </a:rPr>
              <a:t> = </a:t>
            </a:r>
            <a:r>
              <a:rPr lang="en-US" altLang="en-US" dirty="0"/>
              <a:t>(M</a:t>
            </a:r>
            <a:r>
              <a:rPr lang="en-US" altLang="en-US" dirty="0">
                <a:sym typeface="Symbol" pitchFamily="2" charset="2"/>
              </a:rPr>
              <a:t></a:t>
            </a:r>
            <a:r>
              <a:rPr lang="en-US" altLang="en-US" dirty="0"/>
              <a:t>RC4(</a:t>
            </a:r>
            <a:r>
              <a:rPr lang="en-US" altLang="en-US" dirty="0" err="1"/>
              <a:t>IV,key</a:t>
            </a:r>
            <a:r>
              <a:rPr lang="en-US" altLang="en-US" dirty="0"/>
              <a:t>)) </a:t>
            </a:r>
            <a:r>
              <a:rPr lang="en-US" altLang="en-US" dirty="0">
                <a:sym typeface="Symbol" pitchFamily="2" charset="2"/>
              </a:rPr>
              <a:t> </a:t>
            </a:r>
            <a:r>
              <a:rPr lang="en-US" altLang="en-US" dirty="0"/>
              <a:t>M</a:t>
            </a:r>
            <a:r>
              <a:rPr lang="en-US" altLang="en-US" dirty="0">
                <a:sym typeface="Symbol" pitchFamily="2" charset="2"/>
              </a:rPr>
              <a:t> = </a:t>
            </a:r>
            <a:r>
              <a:rPr lang="en-US" altLang="en-US" dirty="0"/>
              <a:t>RC4(</a:t>
            </a:r>
            <a:r>
              <a:rPr lang="en-US" altLang="en-US" dirty="0" err="1"/>
              <a:t>IV,key</a:t>
            </a:r>
            <a:r>
              <a:rPr lang="en-US" altLang="en-US" dirty="0"/>
              <a:t>)</a:t>
            </a:r>
            <a:r>
              <a:rPr lang="en-US" dirty="0"/>
              <a:t> </a:t>
            </a:r>
            <a:endParaRPr lang="en-US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0A6177-351F-954E-BD73-8EB2148661ED}"/>
              </a:ext>
            </a:extLst>
          </p:cNvPr>
          <p:cNvGrpSpPr/>
          <p:nvPr/>
        </p:nvGrpSpPr>
        <p:grpSpPr>
          <a:xfrm>
            <a:off x="1683940" y="4770340"/>
            <a:ext cx="254880" cy="502920"/>
            <a:chOff x="1683940" y="4770340"/>
            <a:chExt cx="254880" cy="5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EA3A25A-C343-F342-9AC3-F61930037659}"/>
                    </a:ext>
                  </a:extLst>
                </p14:cNvPr>
                <p14:cNvContentPartPr/>
                <p14:nvPr/>
              </p14:nvContentPartPr>
              <p14:xfrm>
                <a:off x="1683940" y="4770340"/>
                <a:ext cx="137160" cy="502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EA3A25A-C343-F342-9AC3-F619300376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66300" y="4752700"/>
                  <a:ext cx="17280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9F40C61-65A1-884A-A649-118066C583FD}"/>
                    </a:ext>
                  </a:extLst>
                </p14:cNvPr>
                <p14:cNvContentPartPr/>
                <p14:nvPr/>
              </p14:nvContentPartPr>
              <p14:xfrm>
                <a:off x="1822540" y="4792300"/>
                <a:ext cx="116280" cy="124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9F40C61-65A1-884A-A649-118066C583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04900" y="4774660"/>
                  <a:ext cx="15192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17241-0D4F-CD4B-ADB4-70422891A036}"/>
              </a:ext>
            </a:extLst>
          </p:cNvPr>
          <p:cNvGrpSpPr/>
          <p:nvPr/>
        </p:nvGrpSpPr>
        <p:grpSpPr>
          <a:xfrm>
            <a:off x="6924100" y="4064380"/>
            <a:ext cx="325080" cy="464400"/>
            <a:chOff x="6924100" y="4064380"/>
            <a:chExt cx="32508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484DF3F-4214-4349-B51E-AEF2EF01287D}"/>
                    </a:ext>
                  </a:extLst>
                </p14:cNvPr>
                <p14:cNvContentPartPr/>
                <p14:nvPr/>
              </p14:nvContentPartPr>
              <p14:xfrm>
                <a:off x="6924100" y="4064380"/>
                <a:ext cx="288000" cy="464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484DF3F-4214-4349-B51E-AEF2EF0128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06460" y="4046380"/>
                  <a:ext cx="3236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2CF60B7-740A-2C46-A800-BC8D37D9931E}"/>
                    </a:ext>
                  </a:extLst>
                </p14:cNvPr>
                <p14:cNvContentPartPr/>
                <p14:nvPr/>
              </p14:nvContentPartPr>
              <p14:xfrm>
                <a:off x="7187980" y="4081300"/>
                <a:ext cx="61200" cy="143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2CF60B7-740A-2C46-A800-BC8D37D9931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69980" y="4063300"/>
                  <a:ext cx="96840" cy="179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FE58801-0893-8748-A6B4-613008511615}"/>
              </a:ext>
            </a:extLst>
          </p:cNvPr>
          <p:cNvSpPr txBox="1"/>
          <p:nvPr/>
        </p:nvSpPr>
        <p:spPr>
          <a:xfrm>
            <a:off x="6924100" y="931756"/>
            <a:ext cx="4476048" cy="1631216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chemeClr val="bg1"/>
                </a:solidFill>
              </a:rPr>
              <a:t>Plaintexts are not random (for example, IP packet structure is very regular). </a:t>
            </a:r>
          </a:p>
          <a:p>
            <a:r>
              <a:rPr lang="en-US" altLang="en-US" sz="2000" dirty="0">
                <a:solidFill>
                  <a:schemeClr val="bg1"/>
                </a:solidFill>
              </a:rPr>
              <a:t>Even without knowing the plaintext, can exploit plaintext regularities to recover partial keystream.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588AE-976C-924D-8119-B15DC1D0D962}"/>
              </a:ext>
            </a:extLst>
          </p:cNvPr>
          <p:cNvSpPr txBox="1"/>
          <p:nvPr/>
        </p:nvSpPr>
        <p:spPr>
          <a:xfrm>
            <a:off x="8567340" y="4854580"/>
            <a:ext cx="2908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Print" panose="02000800000000000000" pitchFamily="2" charset="0"/>
              </a:rPr>
              <a:t>Not a problem if the keystream is never re-used!</a:t>
            </a:r>
          </a:p>
        </p:txBody>
      </p:sp>
    </p:spTree>
    <p:extLst>
      <p:ext uri="{BB962C8B-B14F-4D97-AF65-F5344CB8AC3E}">
        <p14:creationId xmlns:p14="http://schemas.microsoft.com/office/powerpoint/2010/main" val="328535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22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>
            <a:extLst>
              <a:ext uri="{FF2B5EF4-FFF2-40B4-BE49-F238E27FC236}">
                <a16:creationId xmlns:a16="http://schemas.microsoft.com/office/drawing/2014/main" id="{4C798978-A405-DD4D-9F57-FABD9D7FB0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Keystream </a:t>
            </a:r>
            <a:r>
              <a:rPr lang="en-US" altLang="en-US" u="sng" dirty="0"/>
              <a:t>Will</a:t>
            </a:r>
            <a:r>
              <a:rPr lang="en-US" altLang="en-US" dirty="0"/>
              <a:t> Be Re-Used</a:t>
            </a:r>
          </a:p>
        </p:txBody>
      </p:sp>
      <p:pic>
        <p:nvPicPr>
          <p:cNvPr id="22532" name="Picture 3" descr="img2">
            <a:extLst>
              <a:ext uri="{FF2B5EF4-FFF2-40B4-BE49-F238E27FC236}">
                <a16:creationId xmlns:a16="http://schemas.microsoft.com/office/drawing/2014/main" id="{8775354F-67A2-D344-A365-8F4CF1CF3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014194"/>
            <a:ext cx="6883400" cy="380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2173C3-CFB8-8243-8464-A15B8071F240}"/>
              </a:ext>
            </a:extLst>
          </p:cNvPr>
          <p:cNvSpPr txBox="1"/>
          <p:nvPr/>
        </p:nvSpPr>
        <p:spPr>
          <a:xfrm>
            <a:off x="635000" y="2014194"/>
            <a:ext cx="458469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WEP, repeated IV = repeated keystream</a:t>
            </a:r>
            <a:endParaRPr lang="en-U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E34106-9AF6-F04E-AF38-43FEED6E4F92}"/>
              </a:ext>
            </a:extLst>
          </p:cNvPr>
          <p:cNvGrpSpPr/>
          <p:nvPr/>
        </p:nvGrpSpPr>
        <p:grpSpPr>
          <a:xfrm>
            <a:off x="2117380" y="2419180"/>
            <a:ext cx="604080" cy="555480"/>
            <a:chOff x="2117380" y="2419180"/>
            <a:chExt cx="604080" cy="55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0811A60-1594-4A4A-80A7-F88447F32C68}"/>
                    </a:ext>
                  </a:extLst>
                </p14:cNvPr>
                <p14:cNvContentPartPr/>
                <p14:nvPr/>
              </p14:nvContentPartPr>
              <p14:xfrm>
                <a:off x="2117380" y="2419180"/>
                <a:ext cx="604080" cy="462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0811A60-1594-4A4A-80A7-F88447F32C6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99740" y="2401180"/>
                  <a:ext cx="63972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CAE8997-4F00-8246-A79A-4BDBD867CEAD}"/>
                    </a:ext>
                  </a:extLst>
                </p14:cNvPr>
                <p14:cNvContentPartPr/>
                <p14:nvPr/>
              </p14:nvContentPartPr>
              <p14:xfrm>
                <a:off x="2591860" y="2892940"/>
                <a:ext cx="125640" cy="81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CAE8997-4F00-8246-A79A-4BDBD867CE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4220" y="2875300"/>
                  <a:ext cx="161280" cy="117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C69BD5E-553E-AD49-8458-ADA13BE55C5C}"/>
              </a:ext>
            </a:extLst>
          </p:cNvPr>
          <p:cNvSpPr txBox="1"/>
          <p:nvPr/>
        </p:nvSpPr>
        <p:spPr>
          <a:xfrm>
            <a:off x="635000" y="3285871"/>
            <a:ext cx="4584699" cy="13542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en-US" dirty="0"/>
              <a:t>Busy network will repeat IVs often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Many cards reset IV to 0 when re-booted, then increment by 1 </a:t>
            </a:r>
            <a:r>
              <a:rPr lang="en-US" altLang="en-US" sz="1600" dirty="0">
                <a:sym typeface="Symbol" pitchFamily="2" charset="2"/>
              </a:rPr>
              <a:t> </a:t>
            </a:r>
            <a:r>
              <a:rPr lang="en-US" altLang="en-US" sz="1600" dirty="0"/>
              <a:t>expect re-use of low-value IVs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If IVs are chosen randomly, expect repetition in O(2</a:t>
            </a:r>
            <a:r>
              <a:rPr lang="en-US" altLang="en-US" sz="1600" baseline="30000" dirty="0"/>
              <a:t>12</a:t>
            </a:r>
            <a:r>
              <a:rPr lang="en-US" altLang="en-US" sz="1600" dirty="0"/>
              <a:t>) due to birthday paradox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3CB45C-32C9-2840-B4FD-7C823F3CE29A}"/>
              </a:ext>
            </a:extLst>
          </p:cNvPr>
          <p:cNvSpPr txBox="1"/>
          <p:nvPr/>
        </p:nvSpPr>
        <p:spPr>
          <a:xfrm>
            <a:off x="6388907" y="3429000"/>
            <a:ext cx="505298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Recover keystream for each IV, store in table:</a:t>
            </a:r>
          </a:p>
          <a:p>
            <a:r>
              <a:rPr lang="en-US" altLang="en-US" dirty="0"/>
              <a:t>(</a:t>
            </a:r>
            <a:r>
              <a:rPr lang="en-US" altLang="en-US" dirty="0" err="1"/>
              <a:t>KnownM</a:t>
            </a:r>
            <a:r>
              <a:rPr lang="en-US" altLang="en-US" baseline="-25000" dirty="0"/>
              <a:t> </a:t>
            </a:r>
            <a:r>
              <a:rPr lang="en-US" altLang="en-US" dirty="0">
                <a:sym typeface="Symbol" pitchFamily="2" charset="2"/>
              </a:rPr>
              <a:t> </a:t>
            </a:r>
            <a:r>
              <a:rPr lang="en-US" altLang="en-US" dirty="0"/>
              <a:t>RC4(</a:t>
            </a:r>
            <a:r>
              <a:rPr lang="en-US" altLang="en-US" dirty="0" err="1"/>
              <a:t>IV,key</a:t>
            </a:r>
            <a:r>
              <a:rPr lang="en-US" altLang="en-US" dirty="0"/>
              <a:t>)) </a:t>
            </a:r>
            <a:r>
              <a:rPr lang="en-US" altLang="en-US" dirty="0">
                <a:sym typeface="Symbol" pitchFamily="2" charset="2"/>
              </a:rPr>
              <a:t> </a:t>
            </a:r>
            <a:r>
              <a:rPr lang="en-US" altLang="en-US" dirty="0" err="1">
                <a:sym typeface="Symbol" pitchFamily="2" charset="2"/>
              </a:rPr>
              <a:t>KnownM</a:t>
            </a:r>
            <a:r>
              <a:rPr lang="en-US" altLang="en-US" dirty="0">
                <a:sym typeface="Symbol" pitchFamily="2" charset="2"/>
              </a:rPr>
              <a:t> = </a:t>
            </a:r>
            <a:r>
              <a:rPr lang="en-US" altLang="en-US" dirty="0"/>
              <a:t>RC4(</a:t>
            </a:r>
            <a:r>
              <a:rPr lang="en-US" altLang="en-US" dirty="0" err="1"/>
              <a:t>IV,key</a:t>
            </a:r>
            <a:r>
              <a:rPr lang="en-US" altLang="en-US" dirty="0"/>
              <a:t>)</a:t>
            </a:r>
            <a:endParaRPr lang="en-US" altLang="en-US" dirty="0">
              <a:sym typeface="Symbol" pitchFamily="2" charset="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ACC33F-7CBE-7C46-96EA-46ED316EC57C}"/>
              </a:ext>
            </a:extLst>
          </p:cNvPr>
          <p:cNvGrpSpPr/>
          <p:nvPr/>
        </p:nvGrpSpPr>
        <p:grpSpPr>
          <a:xfrm>
            <a:off x="7070260" y="4115860"/>
            <a:ext cx="387360" cy="416520"/>
            <a:chOff x="7070260" y="4115860"/>
            <a:chExt cx="38736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0870E13-FBDC-9140-A3BF-D11EFBF258BC}"/>
                    </a:ext>
                  </a:extLst>
                </p14:cNvPr>
                <p14:cNvContentPartPr/>
                <p14:nvPr/>
              </p14:nvContentPartPr>
              <p14:xfrm>
                <a:off x="7070260" y="4115860"/>
                <a:ext cx="358560" cy="416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0870E13-FBDC-9140-A3BF-D11EFBF258B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2260" y="4097860"/>
                  <a:ext cx="3942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FCC86B7-01F4-A845-A133-AB3B1B67BD24}"/>
                    </a:ext>
                  </a:extLst>
                </p14:cNvPr>
                <p14:cNvContentPartPr/>
                <p14:nvPr/>
              </p14:nvContentPartPr>
              <p14:xfrm>
                <a:off x="7422700" y="4119100"/>
                <a:ext cx="34920" cy="97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FCC86B7-01F4-A845-A133-AB3B1B67BD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04700" y="4101460"/>
                  <a:ext cx="70560" cy="13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4F6EDE5-7C57-1C4B-95B5-328CE3863F51}"/>
              </a:ext>
            </a:extLst>
          </p:cNvPr>
          <p:cNvSpPr txBox="1"/>
          <p:nvPr/>
        </p:nvSpPr>
        <p:spPr>
          <a:xfrm>
            <a:off x="6388907" y="5161865"/>
            <a:ext cx="5062604" cy="707886"/>
          </a:xfrm>
          <a:prstGeom prst="rect">
            <a:avLst/>
          </a:prstGeom>
          <a:solidFill>
            <a:srgbClr val="FF0000"/>
          </a:solidFill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none" rtlCol="0">
            <a:spAutoFit/>
          </a:bodyPr>
          <a:lstStyle/>
          <a:p>
            <a:r>
              <a:rPr lang="en-US" altLang="en-US" sz="2000" dirty="0">
                <a:solidFill>
                  <a:schemeClr val="bg1"/>
                </a:solidFill>
              </a:rPr>
              <a:t>Wait for IV to repeat, decrypt, enjoy plaintext:</a:t>
            </a:r>
          </a:p>
          <a:p>
            <a:r>
              <a:rPr lang="en-US" altLang="en-US" sz="2000" dirty="0">
                <a:solidFill>
                  <a:schemeClr val="bg1"/>
                </a:solidFill>
              </a:rPr>
              <a:t>(M’</a:t>
            </a:r>
            <a:r>
              <a:rPr lang="en-US" altLang="en-US" sz="2000" baseline="-25000" dirty="0">
                <a:solidFill>
                  <a:schemeClr val="bg1"/>
                </a:solidFill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sym typeface="Symbol" pitchFamily="2" charset="2"/>
              </a:rPr>
              <a:t> </a:t>
            </a:r>
            <a:r>
              <a:rPr lang="en-US" altLang="en-US" sz="2000" dirty="0">
                <a:solidFill>
                  <a:schemeClr val="bg1"/>
                </a:solidFill>
              </a:rPr>
              <a:t>RC4(</a:t>
            </a:r>
            <a:r>
              <a:rPr lang="en-US" altLang="en-US" sz="2000" dirty="0" err="1">
                <a:solidFill>
                  <a:schemeClr val="bg1"/>
                </a:solidFill>
              </a:rPr>
              <a:t>IV,key</a:t>
            </a:r>
            <a:r>
              <a:rPr lang="en-US" altLang="en-US" sz="2000" dirty="0">
                <a:solidFill>
                  <a:schemeClr val="bg1"/>
                </a:solidFill>
              </a:rPr>
              <a:t>)) </a:t>
            </a:r>
            <a:r>
              <a:rPr lang="en-US" altLang="en-US" sz="2000" dirty="0">
                <a:solidFill>
                  <a:schemeClr val="bg1"/>
                </a:solidFill>
                <a:sym typeface="Symbol" pitchFamily="2" charset="2"/>
              </a:rPr>
              <a:t> </a:t>
            </a:r>
            <a:r>
              <a:rPr lang="en-US" altLang="en-US" sz="2000" dirty="0">
                <a:solidFill>
                  <a:schemeClr val="bg1"/>
                </a:solidFill>
              </a:rPr>
              <a:t>RC4(</a:t>
            </a:r>
            <a:r>
              <a:rPr lang="en-US" altLang="en-US" sz="2000" dirty="0" err="1">
                <a:solidFill>
                  <a:schemeClr val="bg1"/>
                </a:solidFill>
              </a:rPr>
              <a:t>IV,key</a:t>
            </a:r>
            <a:r>
              <a:rPr lang="en-US" altLang="en-US" sz="2000" dirty="0">
                <a:solidFill>
                  <a:schemeClr val="bg1"/>
                </a:solidFill>
              </a:rPr>
              <a:t>) = </a:t>
            </a:r>
            <a:r>
              <a:rPr lang="en-US" altLang="en-US" sz="2000" dirty="0">
                <a:solidFill>
                  <a:schemeClr val="bg1"/>
                </a:solidFill>
                <a:sym typeface="Symbol" pitchFamily="2" charset="2"/>
              </a:rPr>
              <a:t>M’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4E1F37-83B3-D84F-AF4E-CCC2323D1B48}"/>
              </a:ext>
            </a:extLst>
          </p:cNvPr>
          <p:cNvGrpSpPr/>
          <p:nvPr/>
        </p:nvGrpSpPr>
        <p:grpSpPr>
          <a:xfrm>
            <a:off x="9554260" y="4042780"/>
            <a:ext cx="779040" cy="976320"/>
            <a:chOff x="9554260" y="4042780"/>
            <a:chExt cx="779040" cy="9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C134297-86A8-8B48-866D-1000522ABDE0}"/>
                    </a:ext>
                  </a:extLst>
                </p14:cNvPr>
                <p14:cNvContentPartPr/>
                <p14:nvPr/>
              </p14:nvContentPartPr>
              <p14:xfrm>
                <a:off x="9554260" y="4042780"/>
                <a:ext cx="779040" cy="976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C134297-86A8-8B48-866D-1000522ABDE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536260" y="4024780"/>
                  <a:ext cx="814680" cy="10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7AAD5D6-881A-A74D-A18C-78E32C425E1E}"/>
                    </a:ext>
                  </a:extLst>
                </p14:cNvPr>
                <p14:cNvContentPartPr/>
                <p14:nvPr/>
              </p14:nvContentPartPr>
              <p14:xfrm>
                <a:off x="9569740" y="5004340"/>
                <a:ext cx="263880" cy="1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7AAD5D6-881A-A74D-A18C-78E32C425E1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51740" y="4986700"/>
                  <a:ext cx="299520" cy="4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4133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E09E65B4-29AA-2E4D-AC3A-4312E708D1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altLang="en-US" sz="4400">
                <a:solidFill>
                  <a:schemeClr val="tx1"/>
                </a:solidFill>
              </a:rPr>
              <a:t>It Gets Worse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4AD6E28A-99E6-0A42-BC7B-8D693BD3A0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78399" y="559477"/>
            <a:ext cx="6748781" cy="5475563"/>
          </a:xfrm>
        </p:spPr>
        <p:txBody>
          <a:bodyPr anchor="ctr">
            <a:noAutofit/>
          </a:bodyPr>
          <a:lstStyle/>
          <a:p>
            <a:r>
              <a:rPr lang="en-US" altLang="en-US" sz="2400" dirty="0"/>
              <a:t>Misuse of RC4 in WEP is a design flaw with no fix</a:t>
            </a:r>
          </a:p>
          <a:p>
            <a:pPr lvl="1"/>
            <a:r>
              <a:rPr lang="en-US" altLang="en-US" sz="2000" dirty="0"/>
              <a:t>Longer keys do not help! The problem is re-use of IVs, their size is fixed (24 bits)</a:t>
            </a:r>
          </a:p>
          <a:p>
            <a:pPr lvl="1"/>
            <a:r>
              <a:rPr lang="en-US" altLang="en-US" sz="2000" dirty="0"/>
              <a:t>Attacks are passive and very difficult to detect</a:t>
            </a:r>
          </a:p>
          <a:p>
            <a:r>
              <a:rPr lang="en-US" altLang="en-US" sz="2400" dirty="0"/>
              <a:t>Perfect target for the Fluhrer et al. attack on RC4</a:t>
            </a:r>
          </a:p>
          <a:p>
            <a:pPr lvl="1"/>
            <a:r>
              <a:rPr lang="en-US" altLang="en-US" sz="2000" dirty="0"/>
              <a:t>Attack requires known IVs of a special form</a:t>
            </a:r>
          </a:p>
          <a:p>
            <a:pPr lvl="1"/>
            <a:r>
              <a:rPr lang="en-US" altLang="en-US" sz="2000" dirty="0"/>
              <a:t>WEP sends IVs in plaintext</a:t>
            </a:r>
          </a:p>
          <a:p>
            <a:pPr lvl="1"/>
            <a:r>
              <a:rPr lang="en-US" altLang="en-US" sz="2000" dirty="0"/>
              <a:t>Generating IVs as counters or random numbers will produce enough “special” IVs in a matter of hours</a:t>
            </a:r>
          </a:p>
          <a:p>
            <a:r>
              <a:rPr lang="en-US" altLang="en-US" sz="2400" dirty="0"/>
              <a:t>This results in </a:t>
            </a:r>
            <a:r>
              <a:rPr lang="en-US" altLang="en-US" sz="2400" dirty="0">
                <a:solidFill>
                  <a:srgbClr val="FF7E79"/>
                </a:solidFill>
              </a:rPr>
              <a:t>key recovery </a:t>
            </a:r>
            <a:r>
              <a:rPr lang="en-US" altLang="en-US" sz="2400" dirty="0"/>
              <a:t>(not just keystream)</a:t>
            </a:r>
          </a:p>
          <a:p>
            <a:pPr lvl="1"/>
            <a:r>
              <a:rPr lang="en-US" altLang="en-US" sz="2000" dirty="0"/>
              <a:t>Can decrypt even ciphertexts whose IV is unique</a:t>
            </a:r>
          </a:p>
        </p:txBody>
      </p:sp>
    </p:spTree>
    <p:extLst>
      <p:ext uri="{BB962C8B-B14F-4D97-AF65-F5344CB8AC3E}">
        <p14:creationId xmlns:p14="http://schemas.microsoft.com/office/powerpoint/2010/main" val="14353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6475D384-A23D-CE47-8607-7798EC786F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 dirty="0">
                <a:solidFill>
                  <a:srgbClr val="FFFFFF"/>
                </a:solidFill>
              </a:rPr>
              <a:t>Fix in 802.11i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00790EF4-E2E0-4447-A12C-F46DBAD3FF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altLang="en-US" sz="2400" dirty="0">
                <a:solidFill>
                  <a:srgbClr val="FFFFFF"/>
                </a:solidFill>
              </a:rPr>
              <a:t>Patch (TKIP): still RC4, but encrypts IVs and establishes new shared keys for every 10 </a:t>
            </a:r>
            <a:r>
              <a:rPr lang="en-US" altLang="en-US" sz="2400" dirty="0" err="1">
                <a:solidFill>
                  <a:srgbClr val="FFFFFF"/>
                </a:solidFill>
              </a:rPr>
              <a:t>KBytes</a:t>
            </a:r>
            <a:r>
              <a:rPr lang="en-US" altLang="en-US" sz="2400" dirty="0">
                <a:solidFill>
                  <a:srgbClr val="FFFFFF"/>
                </a:solidFill>
              </a:rPr>
              <a:t> transmitted</a:t>
            </a:r>
          </a:p>
          <a:p>
            <a:pPr lvl="2">
              <a:lnSpc>
                <a:spcPct val="100000"/>
              </a:lnSpc>
            </a:pPr>
            <a:r>
              <a:rPr lang="en-US" altLang="en-US" sz="2000" dirty="0">
                <a:solidFill>
                  <a:srgbClr val="FFFFFF"/>
                </a:solidFill>
              </a:rPr>
              <a:t>Use same network card, only upgrade firmware</a:t>
            </a:r>
          </a:p>
          <a:p>
            <a:pPr lvl="2">
              <a:lnSpc>
                <a:spcPct val="100000"/>
              </a:lnSpc>
            </a:pPr>
            <a:r>
              <a:rPr lang="en-US" altLang="en-US" sz="2000" dirty="0">
                <a:solidFill>
                  <a:srgbClr val="FFFFFF"/>
                </a:solidFill>
              </a:rPr>
              <a:t>Deprecated by the Wi-Fi alliance </a:t>
            </a:r>
          </a:p>
          <a:p>
            <a:pPr lvl="1">
              <a:lnSpc>
                <a:spcPct val="100000"/>
              </a:lnSpc>
            </a:pPr>
            <a:r>
              <a:rPr lang="en-US" altLang="en-US" sz="2400" dirty="0">
                <a:solidFill>
                  <a:srgbClr val="FFFFFF"/>
                </a:solidFill>
              </a:rPr>
              <a:t>Long-term: AES in CCMP mode, 128-bit keys, 48-bit IVs</a:t>
            </a:r>
          </a:p>
          <a:p>
            <a:pPr lvl="2">
              <a:lnSpc>
                <a:spcPct val="100000"/>
              </a:lnSpc>
            </a:pPr>
            <a:r>
              <a:rPr lang="en-US" altLang="en-US" sz="2000" dirty="0">
                <a:solidFill>
                  <a:srgbClr val="FFFFFF"/>
                </a:solidFill>
              </a:rPr>
              <a:t>Block cipher in a stream cipher-like mode</a:t>
            </a:r>
          </a:p>
        </p:txBody>
      </p:sp>
    </p:spTree>
    <p:extLst>
      <p:ext uri="{BB962C8B-B14F-4D97-AF65-F5344CB8AC3E}">
        <p14:creationId xmlns:p14="http://schemas.microsoft.com/office/powerpoint/2010/main" val="4040029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0D958-1A31-0043-BD98-28A33A605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Stream Cipher Attacks Over the Years</a:t>
            </a: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7730EB38-AF57-0C4F-BA6D-717BED6B4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209" r="209"/>
          <a:stretch/>
        </p:blipFill>
        <p:spPr bwMode="auto">
          <a:xfrm>
            <a:off x="1264320" y="2291702"/>
            <a:ext cx="3109415" cy="168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968062-CB53-DB43-B814-AD6E63974070}"/>
              </a:ext>
            </a:extLst>
          </p:cNvPr>
          <p:cNvSpPr txBox="1"/>
          <p:nvPr/>
        </p:nvSpPr>
        <p:spPr>
          <a:xfrm>
            <a:off x="8530984" y="4826204"/>
            <a:ext cx="2335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A5/1 GSM cipher</a:t>
            </a:r>
          </a:p>
        </p:txBody>
      </p:sp>
      <p:pic>
        <p:nvPicPr>
          <p:cNvPr id="41988" name="Picture 4" descr="Nokia 3310 - Wikipedia">
            <a:extLst>
              <a:ext uri="{FF2B5EF4-FFF2-40B4-BE49-F238E27FC236}">
                <a16:creationId xmlns:a16="http://schemas.microsoft.com/office/drawing/2014/main" id="{9D29EF15-91B7-3141-A769-926648266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128" y="2291702"/>
            <a:ext cx="1079990" cy="246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2192855E-FF03-C249-BBA7-931B922CD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6250" t="7002" r="28194" b="7930"/>
          <a:stretch/>
        </p:blipFill>
        <p:spPr bwMode="auto">
          <a:xfrm>
            <a:off x="4960520" y="2534809"/>
            <a:ext cx="2270960" cy="317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C276D7-BF66-E14C-A61C-F8D4351D90E2}"/>
              </a:ext>
            </a:extLst>
          </p:cNvPr>
          <p:cNvSpPr txBox="1"/>
          <p:nvPr/>
        </p:nvSpPr>
        <p:spPr>
          <a:xfrm>
            <a:off x="1264320" y="4022855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MIFARE cards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EF72A-9D2C-A64A-B9BD-6A9DF5A25485}"/>
              </a:ext>
            </a:extLst>
          </p:cNvPr>
          <p:cNvSpPr txBox="1"/>
          <p:nvPr/>
        </p:nvSpPr>
        <p:spPr>
          <a:xfrm>
            <a:off x="4960520" y="5771718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Kindle DRM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128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4150" y="2219327"/>
            <a:ext cx="905546" cy="892968"/>
          </a:xfrm>
          <a:prstGeom prst="rect">
            <a:avLst/>
          </a:prstGeom>
          <a:noFill/>
        </p:spPr>
      </p:pic>
      <p:pic>
        <p:nvPicPr>
          <p:cNvPr id="2051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93861" y="2276479"/>
            <a:ext cx="584309" cy="115609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922359" y="1813696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://</a:t>
            </a:r>
            <a:r>
              <a:rPr lang="en-US" dirty="0" err="1"/>
              <a:t>amazon.com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638550" y="2619378"/>
            <a:ext cx="3600450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476500" y="3642496"/>
            <a:ext cx="529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Enc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K</a:t>
            </a:r>
            <a:r>
              <a:rPr lang="en-US" dirty="0"/>
              <a:t>, “Quantity: 1 , CC#: 5415431230123456”)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0800000" flipV="1">
            <a:off x="3638550" y="2733677"/>
            <a:ext cx="3600450" cy="23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638550" y="2847978"/>
            <a:ext cx="3600450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 flipV="1">
            <a:off x="3638550" y="2962278"/>
            <a:ext cx="3600450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67050" y="30194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92334" y="31337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95700" y="3523835"/>
            <a:ext cx="3543300" cy="99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402480" y="2333629"/>
            <a:ext cx="2409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</a:t>
            </a:r>
          </a:p>
          <a:p>
            <a:r>
              <a:rPr lang="en-US" b="1" dirty="0"/>
              <a:t>Key exchange </a:t>
            </a:r>
            <a:r>
              <a:rPr lang="en-US" dirty="0"/>
              <a:t>protocol to share secret </a:t>
            </a:r>
            <a:r>
              <a:rPr lang="en-US" dirty="0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02481" y="3590928"/>
            <a:ext cx="2003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</a:t>
            </a:r>
          </a:p>
          <a:p>
            <a:r>
              <a:rPr lang="en-US" dirty="0"/>
              <a:t>Send data via</a:t>
            </a:r>
          </a:p>
          <a:p>
            <a:r>
              <a:rPr lang="en-US" b="1" dirty="0">
                <a:solidFill>
                  <a:srgbClr val="FF0000"/>
                </a:solidFill>
              </a:rPr>
              <a:t>secure channel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906328" y="4621428"/>
            <a:ext cx="8196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TLS uses many cryptographic primitives:</a:t>
            </a:r>
          </a:p>
          <a:p>
            <a:r>
              <a:rPr lang="en-US" dirty="0"/>
              <a:t>	</a:t>
            </a:r>
            <a:r>
              <a:rPr lang="en-US" b="1" dirty="0"/>
              <a:t>key exchange: </a:t>
            </a:r>
            <a:r>
              <a:rPr lang="en-US" dirty="0"/>
              <a:t>hash functions, digital signatures, public-key encryption</a:t>
            </a:r>
          </a:p>
          <a:p>
            <a:r>
              <a:rPr lang="en-US" dirty="0"/>
              <a:t>	</a:t>
            </a:r>
            <a:r>
              <a:rPr lang="en-US" b="1" dirty="0"/>
              <a:t>secure channel: </a:t>
            </a:r>
            <a:r>
              <a:rPr lang="en-US" dirty="0"/>
              <a:t>symmetric encryption, message authentication + integrity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06328" y="5686310"/>
            <a:ext cx="908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Mechanisms to resist replay attacks, man-in-the-middle attacks, truncation attacks,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536D97-FCC2-B74E-9436-75B8F0731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Shopping with HTTPS (HTTP over TLS)</a:t>
            </a:r>
          </a:p>
        </p:txBody>
      </p:sp>
    </p:spTree>
    <p:extLst>
      <p:ext uri="{BB962C8B-B14F-4D97-AF65-F5344CB8AC3E}">
        <p14:creationId xmlns:p14="http://schemas.microsoft.com/office/powerpoint/2010/main" val="85839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6" grpId="0"/>
      <p:bldP spid="29" grpId="0"/>
      <p:bldP spid="32" grpId="0"/>
      <p:bldP spid="60" grpId="0"/>
      <p:bldP spid="6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D8FD4A4D-9820-6740-AF6A-343F8B9106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 vert="horz" lIns="92075" tIns="46038" rIns="92075" bIns="46038" rtlCol="0">
            <a:normAutofit/>
          </a:bodyPr>
          <a:lstStyle/>
          <a:p>
            <a:pPr algn="r"/>
            <a:r>
              <a:rPr lang="en-US" altLang="en-US" sz="4400">
                <a:solidFill>
                  <a:srgbClr val="FFFFFF"/>
                </a:solidFill>
              </a:rPr>
              <a:t>Block Ciphers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1D6AC7BA-A6CA-0B4B-B4E8-D9367310FA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63690" y="1000370"/>
            <a:ext cx="6559267" cy="4857262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sz="2400" dirty="0">
                <a:solidFill>
                  <a:srgbClr val="FFFFFF"/>
                </a:solidFill>
              </a:rPr>
              <a:t>Operates on a single chunk (“block”) of plaintext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For example, 64 bits for DES, 128 bits for AES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Same key is reused for each block (can use short keys)</a:t>
            </a:r>
          </a:p>
          <a:p>
            <a:r>
              <a:rPr lang="en-US" altLang="en-US" sz="2400" dirty="0">
                <a:solidFill>
                  <a:srgbClr val="FFFFFF"/>
                </a:solidFill>
              </a:rPr>
              <a:t>Result should look like a random permutation</a:t>
            </a:r>
          </a:p>
          <a:p>
            <a:r>
              <a:rPr lang="en-US" altLang="en-US" sz="2400" dirty="0">
                <a:solidFill>
                  <a:srgbClr val="FFFFFF"/>
                </a:solidFill>
              </a:rPr>
              <a:t>Not impossible to break, just very expensive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If there is no more efficient algorithm (unproven assumption!), can only break the cipher by brute-force, try-every-possible-key search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Time and cost of breaking the cipher exceed the value and/or useful lifetime of protected information</a:t>
            </a:r>
          </a:p>
        </p:txBody>
      </p:sp>
    </p:spTree>
    <p:extLst>
      <p:ext uri="{BB962C8B-B14F-4D97-AF65-F5344CB8AC3E}">
        <p14:creationId xmlns:p14="http://schemas.microsoft.com/office/powerpoint/2010/main" val="2082577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>
            <a:extLst>
              <a:ext uri="{FF2B5EF4-FFF2-40B4-BE49-F238E27FC236}">
                <a16:creationId xmlns:a16="http://schemas.microsoft.com/office/drawing/2014/main" id="{50F90230-19A6-AC47-BA73-AE8910FC00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/>
              <a:t>A Bit of Block Cipher History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EFD3D1A9-B405-1A4C-8336-7089E0C670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7505700" cy="436118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en-US" sz="2400" dirty="0"/>
              <a:t>Playfair and variants (from 1854 until WW2)</a:t>
            </a:r>
          </a:p>
          <a:p>
            <a:r>
              <a:rPr lang="en-US" altLang="en-US" sz="2400" dirty="0"/>
              <a:t>Feistel structure</a:t>
            </a:r>
          </a:p>
          <a:p>
            <a:pPr lvl="1"/>
            <a:r>
              <a:rPr lang="en-US" altLang="en-US" sz="2000" dirty="0"/>
              <a:t>“Ladder” structure: split input in half, put one half through the round and XOR with the other half… after 3 random rounds, ciphertext indistinguishable from a random permutation</a:t>
            </a:r>
          </a:p>
          <a:p>
            <a:r>
              <a:rPr lang="en-US" altLang="en-US" sz="2400" dirty="0"/>
              <a:t>DES: Data Encryption Standard</a:t>
            </a:r>
          </a:p>
          <a:p>
            <a:pPr lvl="1"/>
            <a:r>
              <a:rPr lang="en-US" altLang="en-US" sz="2000" dirty="0"/>
              <a:t>Invented by IBM, issued as federal standard in 1977</a:t>
            </a:r>
          </a:p>
          <a:p>
            <a:pPr lvl="1"/>
            <a:r>
              <a:rPr lang="en-US" altLang="en-US" sz="2000" dirty="0"/>
              <a:t>64-bit blocks, 56-bit key + 8 bits for parity</a:t>
            </a:r>
          </a:p>
          <a:p>
            <a:pPr lvl="1"/>
            <a:r>
              <a:rPr lang="en-US" altLang="en-US" sz="2000" dirty="0"/>
              <a:t>Very widely used (usually as 3DES) until recently</a:t>
            </a:r>
          </a:p>
          <a:p>
            <a:pPr lvl="2"/>
            <a:r>
              <a:rPr lang="en-US" altLang="en-US" sz="1800" dirty="0"/>
              <a:t>3DES: DES + inverse DES + DES (with 2 or 3 different keys)</a:t>
            </a:r>
          </a:p>
        </p:txBody>
      </p:sp>
    </p:spTree>
    <p:extLst>
      <p:ext uri="{BB962C8B-B14F-4D97-AF65-F5344CB8AC3E}">
        <p14:creationId xmlns:p14="http://schemas.microsoft.com/office/powerpoint/2010/main" val="1069188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Attacks Against DES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094398"/>
              </p:ext>
            </p:extLst>
          </p:nvPr>
        </p:nvGraphicFramePr>
        <p:xfrm>
          <a:off x="1066800" y="2357094"/>
          <a:ext cx="7404098" cy="2548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6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78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830">
                <a:tc>
                  <a:txBody>
                    <a:bodyPr/>
                    <a:lstStyle/>
                    <a:p>
                      <a:r>
                        <a:rPr lang="en-US" sz="1400" dirty="0"/>
                        <a:t>Attack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Attack type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Complexity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Year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 dirty="0" err="1"/>
                        <a:t>Biham</a:t>
                      </a:r>
                      <a:r>
                        <a:rPr lang="en-US" sz="1400" dirty="0"/>
                        <a:t>, Shamir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Chosen plaintexts,</a:t>
                      </a:r>
                      <a:r>
                        <a:rPr lang="en-US" sz="1400" baseline="0" dirty="0"/>
                        <a:t> recovers key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47</a:t>
                      </a:r>
                      <a:r>
                        <a:rPr lang="en-US" sz="1400" baseline="0" dirty="0"/>
                        <a:t> plaintext, </a:t>
                      </a:r>
                      <a:r>
                        <a:rPr lang="en-US" sz="1400" baseline="0" dirty="0" err="1"/>
                        <a:t>ciphertext</a:t>
                      </a:r>
                      <a:r>
                        <a:rPr lang="en-US" sz="1400" baseline="0" dirty="0"/>
                        <a:t> pairs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1992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/>
                        <a:t>Matsui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Known plaintext, ciphertext pairs, recovers key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42 </a:t>
                      </a:r>
                      <a:r>
                        <a:rPr lang="en-US" sz="1400" baseline="0" dirty="0"/>
                        <a:t> plaintext, ciphertext pairs,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~2</a:t>
                      </a:r>
                      <a:r>
                        <a:rPr lang="en-US" sz="1400" baseline="30000" dirty="0"/>
                        <a:t>41</a:t>
                      </a:r>
                      <a:r>
                        <a:rPr lang="en-US" sz="1400" baseline="0" dirty="0"/>
                        <a:t> DES computations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1993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2608287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/>
                        <a:t>DESCHALL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Unknown plaintext, recovers key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r>
                        <a:rPr lang="en-US" sz="1400" baseline="30000" dirty="0"/>
                        <a:t>56/4</a:t>
                      </a:r>
                      <a:r>
                        <a:rPr lang="en-US" sz="1400" baseline="0" dirty="0"/>
                        <a:t> DES computations</a:t>
                      </a:r>
                    </a:p>
                    <a:p>
                      <a:r>
                        <a:rPr lang="en-US" sz="1400" baseline="0" dirty="0"/>
                        <a:t>41 days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1997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 dirty="0"/>
                        <a:t>EFF Deep Crack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Unknown plaintext,</a:t>
                      </a:r>
                      <a:r>
                        <a:rPr lang="en-US" sz="1400" baseline="0" dirty="0"/>
                        <a:t> recovers key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~4.5 days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1998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/>
                        <a:t>Deep Crack</a:t>
                      </a:r>
                      <a:r>
                        <a:rPr lang="en-US" sz="1400" baseline="0" dirty="0"/>
                        <a:t> + DESCHALL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Unknown plaintext, recovers key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 hours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1999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3010" name="Picture 2">
            <a:extLst>
              <a:ext uri="{FF2B5EF4-FFF2-40B4-BE49-F238E27FC236}">
                <a16:creationId xmlns:a16="http://schemas.microsoft.com/office/drawing/2014/main" id="{1B7B795A-D747-3649-B0C6-4745C5B28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300" y="2379144"/>
            <a:ext cx="2501900" cy="261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B25A18-B865-024E-95CB-51AB16969093}"/>
              </a:ext>
            </a:extLst>
          </p:cNvPr>
          <p:cNvSpPr txBox="1"/>
          <p:nvPr/>
        </p:nvSpPr>
        <p:spPr>
          <a:xfrm>
            <a:off x="8991600" y="5188580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EFF’s custom machine with “Deep Crack” chips</a:t>
            </a:r>
          </a:p>
        </p:txBody>
      </p:sp>
    </p:spTree>
    <p:extLst>
      <p:ext uri="{BB962C8B-B14F-4D97-AF65-F5344CB8AC3E}">
        <p14:creationId xmlns:p14="http://schemas.microsoft.com/office/powerpoint/2010/main" val="3348053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EF0B2A1D-980A-764B-9AFD-C7D89261F3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 vert="horz" lIns="92075" tIns="46038" rIns="92075" bIns="46038" rtlCol="0">
            <a:normAutofit/>
          </a:bodyPr>
          <a:lstStyle/>
          <a:p>
            <a:pPr algn="r"/>
            <a:r>
              <a:rPr lang="en-US" altLang="en-US" sz="4400">
                <a:solidFill>
                  <a:srgbClr val="FFFFFF"/>
                </a:solidFill>
              </a:rPr>
              <a:t>Advanced Encryption Standard (AES)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CDFA022E-95E2-4D4A-BB32-740ADCC1FF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0" y="1000370"/>
            <a:ext cx="6361855" cy="4857262"/>
          </a:xfrm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sz="2400" dirty="0">
                <a:solidFill>
                  <a:srgbClr val="FFFFFF"/>
                </a:solidFill>
              </a:rPr>
              <a:t>US federal standard as of 2001</a:t>
            </a:r>
          </a:p>
          <a:p>
            <a:r>
              <a:rPr lang="en-US" altLang="en-US" sz="2400" dirty="0">
                <a:solidFill>
                  <a:srgbClr val="FFFFFF"/>
                </a:solidFill>
              </a:rPr>
              <a:t>Based on the Rijndael algorithm</a:t>
            </a:r>
          </a:p>
          <a:p>
            <a:r>
              <a:rPr lang="en-US" altLang="en-US" sz="2400" dirty="0">
                <a:solidFill>
                  <a:srgbClr val="FFFFFF"/>
                </a:solidFill>
              </a:rPr>
              <a:t>128-bit blocks, keys can be 128, 192 or 256 bits</a:t>
            </a:r>
          </a:p>
          <a:p>
            <a:r>
              <a:rPr lang="en-US" altLang="en-US" sz="2400" dirty="0">
                <a:solidFill>
                  <a:srgbClr val="FFFFFF"/>
                </a:solidFill>
              </a:rPr>
              <a:t>Design uses some clever math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996E2-1FC9-1548-9E3E-BAB0C5A6C019}"/>
              </a:ext>
            </a:extLst>
          </p:cNvPr>
          <p:cNvSpPr txBox="1"/>
          <p:nvPr/>
        </p:nvSpPr>
        <p:spPr>
          <a:xfrm>
            <a:off x="8479920" y="4800601"/>
            <a:ext cx="2277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 cryptography course to learn more!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E25A13-AB25-AB49-8694-E2DE6B7863AA}"/>
              </a:ext>
            </a:extLst>
          </p:cNvPr>
          <p:cNvGrpSpPr/>
          <p:nvPr/>
        </p:nvGrpSpPr>
        <p:grpSpPr>
          <a:xfrm>
            <a:off x="7284100" y="4531660"/>
            <a:ext cx="1037160" cy="607320"/>
            <a:chOff x="7284100" y="4531660"/>
            <a:chExt cx="1037160" cy="60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DC8422F-5503-3441-83DA-D47E630E3699}"/>
                    </a:ext>
                  </a:extLst>
                </p14:cNvPr>
                <p14:cNvContentPartPr/>
                <p14:nvPr/>
              </p14:nvContentPartPr>
              <p14:xfrm>
                <a:off x="7284100" y="4531660"/>
                <a:ext cx="1037160" cy="607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DC8422F-5503-3441-83DA-D47E630E369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66460" y="4514020"/>
                  <a:ext cx="107280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97BCD0B-6BD7-7C41-B114-60606CB47654}"/>
                    </a:ext>
                  </a:extLst>
                </p14:cNvPr>
                <p14:cNvContentPartPr/>
                <p14:nvPr/>
              </p14:nvContentPartPr>
              <p14:xfrm>
                <a:off x="7394260" y="4538140"/>
                <a:ext cx="352440" cy="46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97BCD0B-6BD7-7C41-B114-60606CB4765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76620" y="4520140"/>
                  <a:ext cx="388080" cy="8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49736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>
            <a:extLst>
              <a:ext uri="{FF2B5EF4-FFF2-40B4-BE49-F238E27FC236}">
                <a16:creationId xmlns:a16="http://schemas.microsoft.com/office/drawing/2014/main" id="{D2C339AD-7549-634C-98EF-E20D23297B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/>
              <a:t>Encrypting a Large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5C7B0-E61F-6447-B0D5-50B211F7C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So, we’ve got a good block cipher, but our message is longer than 128 bits…</a:t>
            </a:r>
          </a:p>
        </p:txBody>
      </p:sp>
    </p:spTree>
    <p:extLst>
      <p:ext uri="{BB962C8B-B14F-4D97-AF65-F5344CB8AC3E}">
        <p14:creationId xmlns:p14="http://schemas.microsoft.com/office/powerpoint/2010/main" val="980185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>
            <a:extLst>
              <a:ext uri="{FF2B5EF4-FFF2-40B4-BE49-F238E27FC236}">
                <a16:creationId xmlns:a16="http://schemas.microsoft.com/office/drawing/2014/main" id="{611C92BB-95E1-6349-A3D9-16F01DE45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Electronic Code Book (ECB) Mode</a:t>
            </a:r>
          </a:p>
        </p:txBody>
      </p:sp>
      <p:sp>
        <p:nvSpPr>
          <p:cNvPr id="1093635" name="Rectangle 3">
            <a:extLst>
              <a:ext uri="{FF2B5EF4-FFF2-40B4-BE49-F238E27FC236}">
                <a16:creationId xmlns:a16="http://schemas.microsoft.com/office/drawing/2014/main" id="{84FF5280-8C1B-9940-810C-74333DDC36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5257800"/>
            <a:ext cx="8813800" cy="1447800"/>
          </a:xfrm>
        </p:spPr>
        <p:txBody>
          <a:bodyPr/>
          <a:lstStyle/>
          <a:p>
            <a:r>
              <a:rPr lang="en-US" altLang="en-US" sz="2400" dirty="0"/>
              <a:t>Identical blocks of plaintext produce identical blocks of ciphertext</a:t>
            </a:r>
          </a:p>
          <a:p>
            <a:r>
              <a:rPr lang="en-US" altLang="en-US" sz="2400" dirty="0"/>
              <a:t>No integrity checks: can mix and match blocks</a:t>
            </a:r>
          </a:p>
        </p:txBody>
      </p:sp>
      <p:sp>
        <p:nvSpPr>
          <p:cNvPr id="22533" name="Rectangle 4">
            <a:extLst>
              <a:ext uri="{FF2B5EF4-FFF2-40B4-BE49-F238E27FC236}">
                <a16:creationId xmlns:a16="http://schemas.microsoft.com/office/drawing/2014/main" id="{72E1DB30-B7A9-5C43-A52A-E2BCE039E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057400"/>
            <a:ext cx="13716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2534" name="Rectangle 5">
            <a:extLst>
              <a:ext uri="{FF2B5EF4-FFF2-40B4-BE49-F238E27FC236}">
                <a16:creationId xmlns:a16="http://schemas.microsoft.com/office/drawing/2014/main" id="{341A49A9-BC8B-1B46-ABBA-B15805EB3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057400"/>
            <a:ext cx="13716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2535" name="Rectangle 6">
            <a:extLst>
              <a:ext uri="{FF2B5EF4-FFF2-40B4-BE49-F238E27FC236}">
                <a16:creationId xmlns:a16="http://schemas.microsoft.com/office/drawing/2014/main" id="{C9AD8F11-FB33-274A-BF55-D7EB29246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057400"/>
            <a:ext cx="13716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2536" name="Rectangle 7">
            <a:extLst>
              <a:ext uri="{FF2B5EF4-FFF2-40B4-BE49-F238E27FC236}">
                <a16:creationId xmlns:a16="http://schemas.microsoft.com/office/drawing/2014/main" id="{55DBC807-7380-9D4C-9EBD-BF6CE01EC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057400"/>
            <a:ext cx="13716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2537" name="Rectangle 8">
            <a:extLst>
              <a:ext uri="{FF2B5EF4-FFF2-40B4-BE49-F238E27FC236}">
                <a16:creationId xmlns:a16="http://schemas.microsoft.com/office/drawing/2014/main" id="{5B7F75F9-97E1-4044-9059-BB8A99784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2057400"/>
            <a:ext cx="13716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2538" name="Rectangle 9" descr="30%">
            <a:extLst>
              <a:ext uri="{FF2B5EF4-FFF2-40B4-BE49-F238E27FC236}">
                <a16:creationId xmlns:a16="http://schemas.microsoft.com/office/drawing/2014/main" id="{28C97EB6-5B34-1948-8018-DCCBB6E19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4191000"/>
            <a:ext cx="1371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2539" name="Rectangle 10" descr="30%">
            <a:extLst>
              <a:ext uri="{FF2B5EF4-FFF2-40B4-BE49-F238E27FC236}">
                <a16:creationId xmlns:a16="http://schemas.microsoft.com/office/drawing/2014/main" id="{66CAE3BD-A66B-7A46-B9C0-87CC8EC62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4191000"/>
            <a:ext cx="1371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2540" name="Rectangle 11" descr="30%">
            <a:extLst>
              <a:ext uri="{FF2B5EF4-FFF2-40B4-BE49-F238E27FC236}">
                <a16:creationId xmlns:a16="http://schemas.microsoft.com/office/drawing/2014/main" id="{E096FCF8-C853-4547-A7E0-3E0134008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191000"/>
            <a:ext cx="1371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2541" name="Rectangle 12" descr="30%">
            <a:extLst>
              <a:ext uri="{FF2B5EF4-FFF2-40B4-BE49-F238E27FC236}">
                <a16:creationId xmlns:a16="http://schemas.microsoft.com/office/drawing/2014/main" id="{BCB66B60-9B4D-E643-9102-D8D6D83FD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4191000"/>
            <a:ext cx="1371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2542" name="Rectangle 13" descr="30%">
            <a:extLst>
              <a:ext uri="{FF2B5EF4-FFF2-40B4-BE49-F238E27FC236}">
                <a16:creationId xmlns:a16="http://schemas.microsoft.com/office/drawing/2014/main" id="{492FB830-EA7A-C14B-8A9A-27E42FED9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4191000"/>
            <a:ext cx="1371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2543" name="Text Box 14">
            <a:extLst>
              <a:ext uri="{FF2B5EF4-FFF2-40B4-BE49-F238E27FC236}">
                <a16:creationId xmlns:a16="http://schemas.microsoft.com/office/drawing/2014/main" id="{88B79549-E201-CC47-965C-E70F51F34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752601"/>
            <a:ext cx="2057400" cy="461665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plaintext</a:t>
            </a:r>
          </a:p>
        </p:txBody>
      </p:sp>
      <p:sp>
        <p:nvSpPr>
          <p:cNvPr id="22544" name="Text Box 15">
            <a:extLst>
              <a:ext uri="{FF2B5EF4-FFF2-40B4-BE49-F238E27FC236}">
                <a16:creationId xmlns:a16="http://schemas.microsoft.com/office/drawing/2014/main" id="{F8C1A538-6CE4-D44D-A1E9-12F2C57DA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4419601"/>
            <a:ext cx="1446230" cy="461665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ciphertext</a:t>
            </a:r>
          </a:p>
        </p:txBody>
      </p:sp>
      <p:sp>
        <p:nvSpPr>
          <p:cNvPr id="22545" name="Rectangle 16">
            <a:extLst>
              <a:ext uri="{FF2B5EF4-FFF2-40B4-BE49-F238E27FC236}">
                <a16:creationId xmlns:a16="http://schemas.microsoft.com/office/drawing/2014/main" id="{3D3B9E18-1571-D743-9C57-2C12EE983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895600"/>
            <a:ext cx="1219200" cy="8382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block</a:t>
            </a:r>
          </a:p>
          <a:p>
            <a:pPr algn="ctr"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cipher</a:t>
            </a:r>
          </a:p>
        </p:txBody>
      </p:sp>
      <p:sp>
        <p:nvSpPr>
          <p:cNvPr id="22546" name="Line 17">
            <a:extLst>
              <a:ext uri="{FF2B5EF4-FFF2-40B4-BE49-F238E27FC236}">
                <a16:creationId xmlns:a16="http://schemas.microsoft.com/office/drawing/2014/main" id="{955723DF-62A1-434C-AE07-45542A2B60D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25146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7" name="Line 18">
            <a:extLst>
              <a:ext uri="{FF2B5EF4-FFF2-40B4-BE49-F238E27FC236}">
                <a16:creationId xmlns:a16="http://schemas.microsoft.com/office/drawing/2014/main" id="{C842DB79-22E0-9648-BF81-01F80E133C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37338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8" name="Rectangle 19">
            <a:extLst>
              <a:ext uri="{FF2B5EF4-FFF2-40B4-BE49-F238E27FC236}">
                <a16:creationId xmlns:a16="http://schemas.microsoft.com/office/drawing/2014/main" id="{9382D6D9-6FCE-C847-96A8-9190ED1EF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895600"/>
            <a:ext cx="1219200" cy="8382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block</a:t>
            </a:r>
          </a:p>
          <a:p>
            <a:pPr algn="ctr"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cipher</a:t>
            </a:r>
          </a:p>
        </p:txBody>
      </p:sp>
      <p:sp>
        <p:nvSpPr>
          <p:cNvPr id="22549" name="Line 20">
            <a:extLst>
              <a:ext uri="{FF2B5EF4-FFF2-40B4-BE49-F238E27FC236}">
                <a16:creationId xmlns:a16="http://schemas.microsoft.com/office/drawing/2014/main" id="{F97E612F-3344-DE4F-B971-456710C4F4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25146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0" name="Line 21">
            <a:extLst>
              <a:ext uri="{FF2B5EF4-FFF2-40B4-BE49-F238E27FC236}">
                <a16:creationId xmlns:a16="http://schemas.microsoft.com/office/drawing/2014/main" id="{8BB8D29A-68B2-2C49-8114-4152F01F25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37338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1" name="Rectangle 22">
            <a:extLst>
              <a:ext uri="{FF2B5EF4-FFF2-40B4-BE49-F238E27FC236}">
                <a16:creationId xmlns:a16="http://schemas.microsoft.com/office/drawing/2014/main" id="{1AF2FA0F-7EBA-ED4E-B94A-045980E8E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895600"/>
            <a:ext cx="1219200" cy="8382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block</a:t>
            </a:r>
          </a:p>
          <a:p>
            <a:pPr algn="ctr"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cipher</a:t>
            </a:r>
          </a:p>
        </p:txBody>
      </p:sp>
      <p:sp>
        <p:nvSpPr>
          <p:cNvPr id="22552" name="Line 23">
            <a:extLst>
              <a:ext uri="{FF2B5EF4-FFF2-40B4-BE49-F238E27FC236}">
                <a16:creationId xmlns:a16="http://schemas.microsoft.com/office/drawing/2014/main" id="{B786AE89-1C04-1840-95DC-D4C6027A3A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5146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3" name="Line 24">
            <a:extLst>
              <a:ext uri="{FF2B5EF4-FFF2-40B4-BE49-F238E27FC236}">
                <a16:creationId xmlns:a16="http://schemas.microsoft.com/office/drawing/2014/main" id="{C3145874-8FED-414C-B9AF-F83D7DD939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37338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4" name="Rectangle 25">
            <a:extLst>
              <a:ext uri="{FF2B5EF4-FFF2-40B4-BE49-F238E27FC236}">
                <a16:creationId xmlns:a16="http://schemas.microsoft.com/office/drawing/2014/main" id="{1F59576F-8A6B-FE4D-B452-890E7AC26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895600"/>
            <a:ext cx="1219200" cy="8382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block</a:t>
            </a:r>
          </a:p>
          <a:p>
            <a:pPr algn="ctr"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cipher</a:t>
            </a:r>
          </a:p>
        </p:txBody>
      </p:sp>
      <p:sp>
        <p:nvSpPr>
          <p:cNvPr id="22555" name="Line 26">
            <a:extLst>
              <a:ext uri="{FF2B5EF4-FFF2-40B4-BE49-F238E27FC236}">
                <a16:creationId xmlns:a16="http://schemas.microsoft.com/office/drawing/2014/main" id="{16656A97-A90A-3245-8D65-552459FBE9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25146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6" name="Line 27">
            <a:extLst>
              <a:ext uri="{FF2B5EF4-FFF2-40B4-BE49-F238E27FC236}">
                <a16:creationId xmlns:a16="http://schemas.microsoft.com/office/drawing/2014/main" id="{78DA98F0-C058-854A-8015-7DABCBCF638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37338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7" name="Rectangle 28">
            <a:extLst>
              <a:ext uri="{FF2B5EF4-FFF2-40B4-BE49-F238E27FC236}">
                <a16:creationId xmlns:a16="http://schemas.microsoft.com/office/drawing/2014/main" id="{94B4C909-E888-E84D-948E-F0B2DFE47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2895600"/>
            <a:ext cx="1219200" cy="8382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block</a:t>
            </a:r>
          </a:p>
          <a:p>
            <a:pPr algn="ctr"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cipher</a:t>
            </a:r>
          </a:p>
        </p:txBody>
      </p:sp>
      <p:sp>
        <p:nvSpPr>
          <p:cNvPr id="22558" name="Line 29">
            <a:extLst>
              <a:ext uri="{FF2B5EF4-FFF2-40B4-BE49-F238E27FC236}">
                <a16:creationId xmlns:a16="http://schemas.microsoft.com/office/drawing/2014/main" id="{C6621540-5CB1-3E49-9BE3-D5473F9A753D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5400" y="25146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9" name="Line 30">
            <a:extLst>
              <a:ext uri="{FF2B5EF4-FFF2-40B4-BE49-F238E27FC236}">
                <a16:creationId xmlns:a16="http://schemas.microsoft.com/office/drawing/2014/main" id="{462FE17E-7D2A-9342-AFCF-3A0FE10D98D6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5400" y="37338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0" name="TextBox 31">
            <a:extLst>
              <a:ext uri="{FF2B5EF4-FFF2-40B4-BE49-F238E27FC236}">
                <a16:creationId xmlns:a16="http://schemas.microsoft.com/office/drawing/2014/main" id="{5D82B23E-FBEE-EC47-BC06-868F58BE3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495550"/>
            <a:ext cx="54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+mn-lt"/>
              </a:rPr>
              <a:t>key</a:t>
            </a:r>
          </a:p>
        </p:txBody>
      </p:sp>
      <p:sp>
        <p:nvSpPr>
          <p:cNvPr id="22561" name="Line 17">
            <a:extLst>
              <a:ext uri="{FF2B5EF4-FFF2-40B4-BE49-F238E27FC236}">
                <a16:creationId xmlns:a16="http://schemas.microsoft.com/office/drawing/2014/main" id="{806FFEAB-8405-1C4D-B38B-1687C099FA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2800" y="2819400"/>
            <a:ext cx="1524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2" name="TextBox 33">
            <a:extLst>
              <a:ext uri="{FF2B5EF4-FFF2-40B4-BE49-F238E27FC236}">
                <a16:creationId xmlns:a16="http://schemas.microsoft.com/office/drawing/2014/main" id="{FBF7A46C-EBC9-7641-96AA-EC699B5D9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9514" y="2495550"/>
            <a:ext cx="54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+mn-lt"/>
              </a:rPr>
              <a:t>key</a:t>
            </a:r>
          </a:p>
        </p:txBody>
      </p:sp>
      <p:sp>
        <p:nvSpPr>
          <p:cNvPr id="22563" name="Line 17">
            <a:extLst>
              <a:ext uri="{FF2B5EF4-FFF2-40B4-BE49-F238E27FC236}">
                <a16:creationId xmlns:a16="http://schemas.microsoft.com/office/drawing/2014/main" id="{61CBABEE-ABE8-164C-B2F7-B79029A3BD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13313" y="2838450"/>
            <a:ext cx="1524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4" name="TextBox 35">
            <a:extLst>
              <a:ext uri="{FF2B5EF4-FFF2-40B4-BE49-F238E27FC236}">
                <a16:creationId xmlns:a16="http://schemas.microsoft.com/office/drawing/2014/main" id="{CC07BE5A-E61E-B04C-8D3D-DF5AF1A5F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2495550"/>
            <a:ext cx="54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+mn-lt"/>
              </a:rPr>
              <a:t>key</a:t>
            </a:r>
          </a:p>
        </p:txBody>
      </p:sp>
      <p:sp>
        <p:nvSpPr>
          <p:cNvPr id="22565" name="Line 17">
            <a:extLst>
              <a:ext uri="{FF2B5EF4-FFF2-40B4-BE49-F238E27FC236}">
                <a16:creationId xmlns:a16="http://schemas.microsoft.com/office/drawing/2014/main" id="{4260E724-3C4E-AF4A-B400-C3DF14FC10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24600" y="2819400"/>
            <a:ext cx="1524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6" name="TextBox 37">
            <a:extLst>
              <a:ext uri="{FF2B5EF4-FFF2-40B4-BE49-F238E27FC236}">
                <a16:creationId xmlns:a16="http://schemas.microsoft.com/office/drawing/2014/main" id="{AE70E7F1-F6F7-4D49-8C55-5E3964BDD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1314" y="2495550"/>
            <a:ext cx="54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+mn-lt"/>
              </a:rPr>
              <a:t>key</a:t>
            </a:r>
          </a:p>
        </p:txBody>
      </p:sp>
      <p:sp>
        <p:nvSpPr>
          <p:cNvPr id="22567" name="Line 17">
            <a:extLst>
              <a:ext uri="{FF2B5EF4-FFF2-40B4-BE49-F238E27FC236}">
                <a16:creationId xmlns:a16="http://schemas.microsoft.com/office/drawing/2014/main" id="{2251510E-156F-C141-AA6C-0B7114943C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5113" y="2838450"/>
            <a:ext cx="1524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8" name="TextBox 39">
            <a:extLst>
              <a:ext uri="{FF2B5EF4-FFF2-40B4-BE49-F238E27FC236}">
                <a16:creationId xmlns:a16="http://schemas.microsoft.com/office/drawing/2014/main" id="{AC429091-BE0D-5048-A0FC-E9C732A4F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8800" y="2495550"/>
            <a:ext cx="54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+mn-lt"/>
              </a:rPr>
              <a:t>key</a:t>
            </a:r>
          </a:p>
        </p:txBody>
      </p:sp>
      <p:sp>
        <p:nvSpPr>
          <p:cNvPr id="22569" name="Line 17">
            <a:extLst>
              <a:ext uri="{FF2B5EF4-FFF2-40B4-BE49-F238E27FC236}">
                <a16:creationId xmlns:a16="http://schemas.microsoft.com/office/drawing/2014/main" id="{BDE4FFAD-5ABA-0B46-A566-22B6C2572B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72600" y="2838450"/>
            <a:ext cx="1524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363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AutoShape 8">
            <a:extLst>
              <a:ext uri="{FF2B5EF4-FFF2-40B4-BE49-F238E27FC236}">
                <a16:creationId xmlns:a16="http://schemas.microsoft.com/office/drawing/2014/main" id="{738B2536-3E0B-1048-96F4-FAA98782C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0" y="3381083"/>
            <a:ext cx="1866900" cy="510183"/>
          </a:xfrm>
          <a:prstGeom prst="rightArrow">
            <a:avLst>
              <a:gd name="adj1" fmla="val 60000"/>
              <a:gd name="adj2" fmla="val 11271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70000"/>
              </a:lnSpc>
              <a:buFontTx/>
              <a:buNone/>
            </a:pPr>
            <a:endParaRPr lang="en-US" altLang="en-US" sz="2000">
              <a:solidFill>
                <a:schemeClr val="tx1"/>
              </a:solidFill>
            </a:endParaRPr>
          </a:p>
        </p:txBody>
      </p:sp>
      <p:pic>
        <p:nvPicPr>
          <p:cNvPr id="23559" name="Picture 14" descr="tux2">
            <a:extLst>
              <a:ext uri="{FF2B5EF4-FFF2-40B4-BE49-F238E27FC236}">
                <a16:creationId xmlns:a16="http://schemas.microsoft.com/office/drawing/2014/main" id="{0750ADDF-0D92-214B-81D6-F15481189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452394"/>
            <a:ext cx="2489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0" name="Text Box 15">
            <a:extLst>
              <a:ext uri="{FF2B5EF4-FFF2-40B4-BE49-F238E27FC236}">
                <a16:creationId xmlns:a16="http://schemas.microsoft.com/office/drawing/2014/main" id="{99B8D77C-2F6C-1C4F-82DA-7B5640DAB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1" y="3900195"/>
            <a:ext cx="2301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Encrypt in ECB mode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BE416C-7528-794C-8603-831DDBFB7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ECB Mode Leaks Information!</a:t>
            </a: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7A1DDD2E-785F-3240-B1D6-0396FCD89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006601" y="2383483"/>
            <a:ext cx="2489200" cy="274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984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>
            <a:extLst>
              <a:ext uri="{FF2B5EF4-FFF2-40B4-BE49-F238E27FC236}">
                <a16:creationId xmlns:a16="http://schemas.microsoft.com/office/drawing/2014/main" id="{1289E566-4F28-CE4A-B414-46CB45C9DF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Remember Adobe Passwords Leak?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C870E869-C554-8F47-8815-7433674DBF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4216400" cy="3849624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r>
              <a:rPr lang="en-US" altLang="en-US" sz="2400" dirty="0">
                <a:solidFill>
                  <a:srgbClr val="C00000"/>
                </a:solidFill>
              </a:rPr>
              <a:t>153 million </a:t>
            </a:r>
            <a:r>
              <a:rPr lang="en-US" altLang="en-US" sz="2400" dirty="0"/>
              <a:t>account passwords leaked in 2013</a:t>
            </a:r>
          </a:p>
          <a:p>
            <a:r>
              <a:rPr lang="en-US" altLang="en-US" sz="2400" dirty="0"/>
              <a:t>Encrypted using 3DES in ECB mode rather than hashed</a:t>
            </a:r>
          </a:p>
        </p:txBody>
      </p:sp>
      <p:pic>
        <p:nvPicPr>
          <p:cNvPr id="24581" name="Picture 2" descr="http://cdn.arstechnica.net/wp-content/uploads/2013/11/adobe-passwords-copy.jpg">
            <a:extLst>
              <a:ext uri="{FF2B5EF4-FFF2-40B4-BE49-F238E27FC236}">
                <a16:creationId xmlns:a16="http://schemas.microsoft.com/office/drawing/2014/main" id="{EFEEE77A-9C0D-2442-B1C6-6B194164D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2103120"/>
            <a:ext cx="59055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4FA7ABD-D836-0944-A7B6-F2BA6AEFE3F5}"/>
                  </a:ext>
                </a:extLst>
              </p14:cNvPr>
              <p14:cNvContentPartPr/>
              <p14:nvPr/>
            </p14:nvContentPartPr>
            <p14:xfrm>
              <a:off x="4539460" y="3433660"/>
              <a:ext cx="448560" cy="18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4FA7ABD-D836-0944-A7B6-F2BA6AEFE3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03820" y="3397660"/>
                <a:ext cx="520200" cy="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890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39">
            <a:extLst>
              <a:ext uri="{FF2B5EF4-FFF2-40B4-BE49-F238E27FC236}">
                <a16:creationId xmlns:a16="http://schemas.microsoft.com/office/drawing/2014/main" id="{5742A64B-CF4C-4F4B-917A-2FA679CA4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3776742"/>
            <a:ext cx="2133600" cy="609600"/>
          </a:xfrm>
          <a:prstGeom prst="wedgeRectCallout">
            <a:avLst>
              <a:gd name="adj1" fmla="val -22056"/>
              <a:gd name="adj2" fmla="val -125417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  <a:defRPr/>
            </a:pPr>
            <a:r>
              <a:rPr lang="en-US" sz="1600" dirty="0"/>
              <a:t>Sent with </a:t>
            </a:r>
            <a:r>
              <a:rPr lang="en-US" sz="1600" dirty="0" err="1"/>
              <a:t>ciphertext</a:t>
            </a:r>
            <a:endParaRPr lang="en-US" sz="1600" dirty="0"/>
          </a:p>
          <a:p>
            <a:pPr>
              <a:buFontTx/>
              <a:buNone/>
              <a:defRPr/>
            </a:pPr>
            <a:r>
              <a:rPr lang="en-US" sz="1600" dirty="0"/>
              <a:t>(preferably encrypted)</a:t>
            </a:r>
          </a:p>
        </p:txBody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27E44D34-CDB6-794C-A07B-0DCC8437D2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Cipherblock</a:t>
            </a:r>
            <a:r>
              <a:rPr lang="en-US" altLang="en-US" dirty="0"/>
              <a:t> Chaining (CBC) Mode: Encryption</a:t>
            </a:r>
          </a:p>
        </p:txBody>
      </p:sp>
      <p:sp>
        <p:nvSpPr>
          <p:cNvPr id="25605" name="Rectangle 3">
            <a:extLst>
              <a:ext uri="{FF2B5EF4-FFF2-40B4-BE49-F238E27FC236}">
                <a16:creationId xmlns:a16="http://schemas.microsoft.com/office/drawing/2014/main" id="{D602A6FB-19E7-E74F-BE1F-5C8DB24C19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30400" y="5497187"/>
            <a:ext cx="7721600" cy="830186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  <a:spcBef>
                <a:spcPts val="300"/>
              </a:spcBef>
            </a:pPr>
            <a:r>
              <a:rPr lang="en-US" altLang="en-US" sz="2400" dirty="0"/>
              <a:t>Identical blocks of plaintext encrypted differently</a:t>
            </a:r>
          </a:p>
          <a:p>
            <a:pPr marL="0">
              <a:lnSpc>
                <a:spcPct val="100000"/>
              </a:lnSpc>
              <a:spcBef>
                <a:spcPts val="300"/>
              </a:spcBef>
            </a:pPr>
            <a:r>
              <a:rPr lang="en-US" altLang="en-US" sz="2400" dirty="0"/>
              <a:t>Last </a:t>
            </a:r>
            <a:r>
              <a:rPr lang="en-US" altLang="en-US" sz="2400" dirty="0" err="1"/>
              <a:t>cipherblock</a:t>
            </a:r>
            <a:r>
              <a:rPr lang="en-US" altLang="en-US" sz="2400" dirty="0"/>
              <a:t> depends on entire plaintext</a:t>
            </a:r>
          </a:p>
        </p:txBody>
      </p:sp>
      <p:sp>
        <p:nvSpPr>
          <p:cNvPr id="25606" name="Rectangle 4">
            <a:extLst>
              <a:ext uri="{FF2B5EF4-FFF2-40B4-BE49-F238E27FC236}">
                <a16:creationId xmlns:a16="http://schemas.microsoft.com/office/drawing/2014/main" id="{C4E84E2F-F23C-9140-B9E6-4F9791B26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015410"/>
            <a:ext cx="13716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607" name="Rectangle 5">
            <a:extLst>
              <a:ext uri="{FF2B5EF4-FFF2-40B4-BE49-F238E27FC236}">
                <a16:creationId xmlns:a16="http://schemas.microsoft.com/office/drawing/2014/main" id="{0603871D-B876-1347-9E90-77BA66805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015410"/>
            <a:ext cx="13716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608" name="Rectangle 6">
            <a:extLst>
              <a:ext uri="{FF2B5EF4-FFF2-40B4-BE49-F238E27FC236}">
                <a16:creationId xmlns:a16="http://schemas.microsoft.com/office/drawing/2014/main" id="{AA4B654B-4FE3-8646-AE25-65CD073DF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2015410"/>
            <a:ext cx="13716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609" name="Rectangle 7">
            <a:extLst>
              <a:ext uri="{FF2B5EF4-FFF2-40B4-BE49-F238E27FC236}">
                <a16:creationId xmlns:a16="http://schemas.microsoft.com/office/drawing/2014/main" id="{ACBC01C9-E74A-7F46-AE11-67C8261C8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015410"/>
            <a:ext cx="13716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610" name="Rectangle 8" descr="30%">
            <a:extLst>
              <a:ext uri="{FF2B5EF4-FFF2-40B4-BE49-F238E27FC236}">
                <a16:creationId xmlns:a16="http://schemas.microsoft.com/office/drawing/2014/main" id="{7E7E3527-BCEC-0549-A51F-02B5CCA43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758610"/>
            <a:ext cx="1371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611" name="Rectangle 9" descr="30%">
            <a:extLst>
              <a:ext uri="{FF2B5EF4-FFF2-40B4-BE49-F238E27FC236}">
                <a16:creationId xmlns:a16="http://schemas.microsoft.com/office/drawing/2014/main" id="{CCA1F00A-B3AA-C84E-89B4-0B64E7AA3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758610"/>
            <a:ext cx="1371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612" name="Rectangle 10" descr="30%">
            <a:extLst>
              <a:ext uri="{FF2B5EF4-FFF2-40B4-BE49-F238E27FC236}">
                <a16:creationId xmlns:a16="http://schemas.microsoft.com/office/drawing/2014/main" id="{79DE7B5E-2D7C-2C48-A7FA-0CC1009B4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758610"/>
            <a:ext cx="1371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613" name="Rectangle 11" descr="30%">
            <a:extLst>
              <a:ext uri="{FF2B5EF4-FFF2-40B4-BE49-F238E27FC236}">
                <a16:creationId xmlns:a16="http://schemas.microsoft.com/office/drawing/2014/main" id="{41A9B2C4-9B47-4D43-A571-3477C47D1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4758610"/>
            <a:ext cx="1371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614" name="Text Box 12">
            <a:extLst>
              <a:ext uri="{FF2B5EF4-FFF2-40B4-BE49-F238E27FC236}">
                <a16:creationId xmlns:a16="http://schemas.microsoft.com/office/drawing/2014/main" id="{F248FDE1-74CC-2E43-BC14-648E7ED62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1325" y="1710611"/>
            <a:ext cx="1268296" cy="461665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plaintext</a:t>
            </a:r>
          </a:p>
        </p:txBody>
      </p:sp>
      <p:sp>
        <p:nvSpPr>
          <p:cNvPr id="25615" name="Text Box 13">
            <a:extLst>
              <a:ext uri="{FF2B5EF4-FFF2-40B4-BE49-F238E27FC236}">
                <a16:creationId xmlns:a16="http://schemas.microsoft.com/office/drawing/2014/main" id="{B94006C1-8F2D-2E4C-BF76-6412279ED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0" y="4987211"/>
            <a:ext cx="1446230" cy="461665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ciphertext</a:t>
            </a:r>
          </a:p>
        </p:txBody>
      </p:sp>
      <p:sp>
        <p:nvSpPr>
          <p:cNvPr id="25616" name="Rectangle 14">
            <a:extLst>
              <a:ext uri="{FF2B5EF4-FFF2-40B4-BE49-F238E27FC236}">
                <a16:creationId xmlns:a16="http://schemas.microsoft.com/office/drawing/2014/main" id="{07724661-E3F5-6C4C-8698-8232D04DF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463210"/>
            <a:ext cx="1219200" cy="8382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block</a:t>
            </a:r>
          </a:p>
          <a:p>
            <a:pPr algn="ctr"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cipher</a:t>
            </a:r>
          </a:p>
        </p:txBody>
      </p:sp>
      <p:sp>
        <p:nvSpPr>
          <p:cNvPr id="25617" name="Line 15">
            <a:extLst>
              <a:ext uri="{FF2B5EF4-FFF2-40B4-BE49-F238E27FC236}">
                <a16:creationId xmlns:a16="http://schemas.microsoft.com/office/drawing/2014/main" id="{EFBE3A7F-1AB3-D943-A803-02DC85988D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47261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8" name="Line 16">
            <a:extLst>
              <a:ext uri="{FF2B5EF4-FFF2-40B4-BE49-F238E27FC236}">
                <a16:creationId xmlns:a16="http://schemas.microsoft.com/office/drawing/2014/main" id="{8E97C5B7-0C7F-1845-8CAC-478618F99A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430141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9" name="Rectangle 17">
            <a:extLst>
              <a:ext uri="{FF2B5EF4-FFF2-40B4-BE49-F238E27FC236}">
                <a16:creationId xmlns:a16="http://schemas.microsoft.com/office/drawing/2014/main" id="{9B1A81AC-09F8-E641-882E-5BE04C806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463210"/>
            <a:ext cx="1219200" cy="8382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block</a:t>
            </a:r>
          </a:p>
          <a:p>
            <a:pPr algn="ctr"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cipher</a:t>
            </a:r>
          </a:p>
        </p:txBody>
      </p:sp>
      <p:sp>
        <p:nvSpPr>
          <p:cNvPr id="25620" name="Line 18">
            <a:extLst>
              <a:ext uri="{FF2B5EF4-FFF2-40B4-BE49-F238E27FC236}">
                <a16:creationId xmlns:a16="http://schemas.microsoft.com/office/drawing/2014/main" id="{38CCA8F3-7056-6C47-898A-F585240D3F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47261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1" name="Line 19">
            <a:extLst>
              <a:ext uri="{FF2B5EF4-FFF2-40B4-BE49-F238E27FC236}">
                <a16:creationId xmlns:a16="http://schemas.microsoft.com/office/drawing/2014/main" id="{B76EFA10-E1AB-464C-A363-99D2519C29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430141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2" name="Rectangle 20">
            <a:extLst>
              <a:ext uri="{FF2B5EF4-FFF2-40B4-BE49-F238E27FC236}">
                <a16:creationId xmlns:a16="http://schemas.microsoft.com/office/drawing/2014/main" id="{3E26144B-5908-FD47-9B82-E0AC551DE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463210"/>
            <a:ext cx="1219200" cy="8382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block</a:t>
            </a:r>
          </a:p>
          <a:p>
            <a:pPr algn="ctr"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cipher</a:t>
            </a:r>
          </a:p>
        </p:txBody>
      </p:sp>
      <p:sp>
        <p:nvSpPr>
          <p:cNvPr id="25623" name="Line 21">
            <a:extLst>
              <a:ext uri="{FF2B5EF4-FFF2-40B4-BE49-F238E27FC236}">
                <a16:creationId xmlns:a16="http://schemas.microsoft.com/office/drawing/2014/main" id="{22D28E03-3F51-CC47-B23E-6D2A2F7C96CC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47261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4" name="Line 22">
            <a:extLst>
              <a:ext uri="{FF2B5EF4-FFF2-40B4-BE49-F238E27FC236}">
                <a16:creationId xmlns:a16="http://schemas.microsoft.com/office/drawing/2014/main" id="{9127C858-C0A4-3B45-855E-8C1FBC7DC89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430141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5" name="Rectangle 23">
            <a:extLst>
              <a:ext uri="{FF2B5EF4-FFF2-40B4-BE49-F238E27FC236}">
                <a16:creationId xmlns:a16="http://schemas.microsoft.com/office/drawing/2014/main" id="{202B9133-788A-A14D-AA20-24E4DE2B8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3463210"/>
            <a:ext cx="1219200" cy="8382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block</a:t>
            </a:r>
          </a:p>
          <a:p>
            <a:pPr algn="ctr"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cipher</a:t>
            </a:r>
          </a:p>
        </p:txBody>
      </p:sp>
      <p:sp>
        <p:nvSpPr>
          <p:cNvPr id="25626" name="Line 24">
            <a:extLst>
              <a:ext uri="{FF2B5EF4-FFF2-40B4-BE49-F238E27FC236}">
                <a16:creationId xmlns:a16="http://schemas.microsoft.com/office/drawing/2014/main" id="{806C58FA-EDBD-2D4A-8CCF-7BA56F2DAD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0600" y="247261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7" name="Line 25">
            <a:extLst>
              <a:ext uri="{FF2B5EF4-FFF2-40B4-BE49-F238E27FC236}">
                <a16:creationId xmlns:a16="http://schemas.microsoft.com/office/drawing/2014/main" id="{93E509A2-9B0F-1046-BC37-5965C8BA7481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0600" y="430141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8" name="Text Box 26">
            <a:extLst>
              <a:ext uri="{FF2B5EF4-FFF2-40B4-BE49-F238E27FC236}">
                <a16:creationId xmlns:a16="http://schemas.microsoft.com/office/drawing/2014/main" id="{1674FAE7-EFF5-BC4D-A72C-46EC773C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2701210"/>
            <a:ext cx="534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25629" name="Line 27">
            <a:extLst>
              <a:ext uri="{FF2B5EF4-FFF2-40B4-BE49-F238E27FC236}">
                <a16:creationId xmlns:a16="http://schemas.microsoft.com/office/drawing/2014/main" id="{BE17FA14-A78C-CF45-9210-767719EF0D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323461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1" name="Line 29">
            <a:extLst>
              <a:ext uri="{FF2B5EF4-FFF2-40B4-BE49-F238E27FC236}">
                <a16:creationId xmlns:a16="http://schemas.microsoft.com/office/drawing/2014/main" id="{D8C6157C-CAA2-3542-94F1-ECF444E6E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006010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2" name="Text Box 30">
            <a:extLst>
              <a:ext uri="{FF2B5EF4-FFF2-40B4-BE49-F238E27FC236}">
                <a16:creationId xmlns:a16="http://schemas.microsoft.com/office/drawing/2014/main" id="{A5E852F6-5B80-2B43-B62C-5FCC158ED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214" y="2701210"/>
            <a:ext cx="5349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25633" name="Line 31">
            <a:extLst>
              <a:ext uri="{FF2B5EF4-FFF2-40B4-BE49-F238E27FC236}">
                <a16:creationId xmlns:a16="http://schemas.microsoft.com/office/drawing/2014/main" id="{4263F8B5-B221-CE4F-80CE-D425DCD8CA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1013" y="323461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5634" name="Text Box 32">
            <a:extLst>
              <a:ext uri="{FF2B5EF4-FFF2-40B4-BE49-F238E27FC236}">
                <a16:creationId xmlns:a16="http://schemas.microsoft.com/office/drawing/2014/main" id="{91708BE0-66A3-4647-98E8-E23611974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701210"/>
            <a:ext cx="534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25635" name="Line 33">
            <a:extLst>
              <a:ext uri="{FF2B5EF4-FFF2-40B4-BE49-F238E27FC236}">
                <a16:creationId xmlns:a16="http://schemas.microsoft.com/office/drawing/2014/main" id="{F6B0AFAF-E76C-4849-9FF7-3302859BBA2C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323461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5636" name="Text Box 34">
            <a:extLst>
              <a:ext uri="{FF2B5EF4-FFF2-40B4-BE49-F238E27FC236}">
                <a16:creationId xmlns:a16="http://schemas.microsoft.com/office/drawing/2014/main" id="{779B40D1-773D-614B-8189-7866F7F57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2701210"/>
            <a:ext cx="534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25637" name="Line 35">
            <a:extLst>
              <a:ext uri="{FF2B5EF4-FFF2-40B4-BE49-F238E27FC236}">
                <a16:creationId xmlns:a16="http://schemas.microsoft.com/office/drawing/2014/main" id="{E4F3E9A2-7DDE-3040-91F6-FC04F7ACA36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0600" y="3234610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5638" name="Freeform 36">
            <a:extLst>
              <a:ext uri="{FF2B5EF4-FFF2-40B4-BE49-F238E27FC236}">
                <a16:creationId xmlns:a16="http://schemas.microsoft.com/office/drawing/2014/main" id="{70448648-B7C1-654E-88D0-4942051D5E7B}"/>
              </a:ext>
            </a:extLst>
          </p:cNvPr>
          <p:cNvSpPr>
            <a:spLocks/>
          </p:cNvSpPr>
          <p:nvPr/>
        </p:nvSpPr>
        <p:spPr bwMode="auto">
          <a:xfrm>
            <a:off x="4114801" y="3069511"/>
            <a:ext cx="1268413" cy="1389063"/>
          </a:xfrm>
          <a:custGeom>
            <a:avLst/>
            <a:gdLst>
              <a:gd name="T0" fmla="*/ 0 w 799"/>
              <a:gd name="T1" fmla="*/ 2147483647 h 875"/>
              <a:gd name="T2" fmla="*/ 2147483647 w 799"/>
              <a:gd name="T3" fmla="*/ 2147483647 h 875"/>
              <a:gd name="T4" fmla="*/ 2147483647 w 799"/>
              <a:gd name="T5" fmla="*/ 0 h 875"/>
              <a:gd name="T6" fmla="*/ 2147483647 w 799"/>
              <a:gd name="T7" fmla="*/ 0 h 875"/>
              <a:gd name="T8" fmla="*/ 0 60000 65536"/>
              <a:gd name="T9" fmla="*/ 0 60000 65536"/>
              <a:gd name="T10" fmla="*/ 0 60000 65536"/>
              <a:gd name="T11" fmla="*/ 0 60000 65536"/>
              <a:gd name="T12" fmla="*/ 0 w 799"/>
              <a:gd name="T13" fmla="*/ 0 h 875"/>
              <a:gd name="T14" fmla="*/ 799 w 799"/>
              <a:gd name="T15" fmla="*/ 875 h 8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99" h="875">
                <a:moveTo>
                  <a:pt x="0" y="872"/>
                </a:moveTo>
                <a:lnTo>
                  <a:pt x="500" y="875"/>
                </a:lnTo>
                <a:lnTo>
                  <a:pt x="492" y="0"/>
                </a:lnTo>
                <a:lnTo>
                  <a:pt x="799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9" name="Freeform 37">
            <a:extLst>
              <a:ext uri="{FF2B5EF4-FFF2-40B4-BE49-F238E27FC236}">
                <a16:creationId xmlns:a16="http://schemas.microsoft.com/office/drawing/2014/main" id="{4704A965-5D96-E448-AA01-8D9ABF397207}"/>
              </a:ext>
            </a:extLst>
          </p:cNvPr>
          <p:cNvSpPr>
            <a:spLocks/>
          </p:cNvSpPr>
          <p:nvPr/>
        </p:nvSpPr>
        <p:spPr bwMode="auto">
          <a:xfrm>
            <a:off x="5562601" y="3082211"/>
            <a:ext cx="1268413" cy="1389063"/>
          </a:xfrm>
          <a:custGeom>
            <a:avLst/>
            <a:gdLst>
              <a:gd name="T0" fmla="*/ 0 w 799"/>
              <a:gd name="T1" fmla="*/ 2147483647 h 875"/>
              <a:gd name="T2" fmla="*/ 2147483647 w 799"/>
              <a:gd name="T3" fmla="*/ 2147483647 h 875"/>
              <a:gd name="T4" fmla="*/ 2147483647 w 799"/>
              <a:gd name="T5" fmla="*/ 0 h 875"/>
              <a:gd name="T6" fmla="*/ 2147483647 w 799"/>
              <a:gd name="T7" fmla="*/ 0 h 875"/>
              <a:gd name="T8" fmla="*/ 0 60000 65536"/>
              <a:gd name="T9" fmla="*/ 0 60000 65536"/>
              <a:gd name="T10" fmla="*/ 0 60000 65536"/>
              <a:gd name="T11" fmla="*/ 0 60000 65536"/>
              <a:gd name="T12" fmla="*/ 0 w 799"/>
              <a:gd name="T13" fmla="*/ 0 h 875"/>
              <a:gd name="T14" fmla="*/ 799 w 799"/>
              <a:gd name="T15" fmla="*/ 875 h 8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99" h="875">
                <a:moveTo>
                  <a:pt x="0" y="872"/>
                </a:moveTo>
                <a:lnTo>
                  <a:pt x="500" y="875"/>
                </a:lnTo>
                <a:lnTo>
                  <a:pt x="492" y="0"/>
                </a:lnTo>
                <a:lnTo>
                  <a:pt x="799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40" name="Freeform 38">
            <a:extLst>
              <a:ext uri="{FF2B5EF4-FFF2-40B4-BE49-F238E27FC236}">
                <a16:creationId xmlns:a16="http://schemas.microsoft.com/office/drawing/2014/main" id="{287E64CB-240C-C04A-82DD-5E4E63450391}"/>
              </a:ext>
            </a:extLst>
          </p:cNvPr>
          <p:cNvSpPr>
            <a:spLocks/>
          </p:cNvSpPr>
          <p:nvPr/>
        </p:nvSpPr>
        <p:spPr bwMode="auto">
          <a:xfrm>
            <a:off x="7113588" y="3082211"/>
            <a:ext cx="1268412" cy="1389063"/>
          </a:xfrm>
          <a:custGeom>
            <a:avLst/>
            <a:gdLst>
              <a:gd name="T0" fmla="*/ 0 w 799"/>
              <a:gd name="T1" fmla="*/ 2147483647 h 875"/>
              <a:gd name="T2" fmla="*/ 2147483647 w 799"/>
              <a:gd name="T3" fmla="*/ 2147483647 h 875"/>
              <a:gd name="T4" fmla="*/ 2147483647 w 799"/>
              <a:gd name="T5" fmla="*/ 0 h 875"/>
              <a:gd name="T6" fmla="*/ 2147483647 w 799"/>
              <a:gd name="T7" fmla="*/ 0 h 875"/>
              <a:gd name="T8" fmla="*/ 0 60000 65536"/>
              <a:gd name="T9" fmla="*/ 0 60000 65536"/>
              <a:gd name="T10" fmla="*/ 0 60000 65536"/>
              <a:gd name="T11" fmla="*/ 0 60000 65536"/>
              <a:gd name="T12" fmla="*/ 0 w 799"/>
              <a:gd name="T13" fmla="*/ 0 h 875"/>
              <a:gd name="T14" fmla="*/ 799 w 799"/>
              <a:gd name="T15" fmla="*/ 875 h 8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99" h="875">
                <a:moveTo>
                  <a:pt x="0" y="872"/>
                </a:moveTo>
                <a:lnTo>
                  <a:pt x="500" y="875"/>
                </a:lnTo>
                <a:lnTo>
                  <a:pt x="492" y="0"/>
                </a:lnTo>
                <a:lnTo>
                  <a:pt x="799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41" name="TextBox 40">
            <a:extLst>
              <a:ext uri="{FF2B5EF4-FFF2-40B4-BE49-F238E27FC236}">
                <a16:creationId xmlns:a16="http://schemas.microsoft.com/office/drawing/2014/main" id="{C421332B-D6DD-804B-93E6-BCEFD72A8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986960"/>
            <a:ext cx="54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+mn-lt"/>
              </a:rPr>
              <a:t>key</a:t>
            </a:r>
          </a:p>
        </p:txBody>
      </p:sp>
      <p:sp>
        <p:nvSpPr>
          <p:cNvPr id="25642" name="Line 17">
            <a:extLst>
              <a:ext uri="{FF2B5EF4-FFF2-40B4-BE49-F238E27FC236}">
                <a16:creationId xmlns:a16="http://schemas.microsoft.com/office/drawing/2014/main" id="{E4C1C6C6-AEF0-F444-9F25-B3F3DC0029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7200" y="3310810"/>
            <a:ext cx="1524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5643" name="TextBox 42">
            <a:extLst>
              <a:ext uri="{FF2B5EF4-FFF2-40B4-BE49-F238E27FC236}">
                <a16:creationId xmlns:a16="http://schemas.microsoft.com/office/drawing/2014/main" id="{4923C1D2-7A06-5446-9A85-D5BEF13AB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986960"/>
            <a:ext cx="54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+mn-lt"/>
              </a:rPr>
              <a:t>key</a:t>
            </a:r>
          </a:p>
        </p:txBody>
      </p:sp>
      <p:sp>
        <p:nvSpPr>
          <p:cNvPr id="25644" name="Line 17">
            <a:extLst>
              <a:ext uri="{FF2B5EF4-FFF2-40B4-BE49-F238E27FC236}">
                <a16:creationId xmlns:a16="http://schemas.microsoft.com/office/drawing/2014/main" id="{6D919C93-6B3B-8744-A920-BFC814D1FA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8800" y="3310810"/>
            <a:ext cx="1524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5645" name="TextBox 44">
            <a:extLst>
              <a:ext uri="{FF2B5EF4-FFF2-40B4-BE49-F238E27FC236}">
                <a16:creationId xmlns:a16="http://schemas.microsoft.com/office/drawing/2014/main" id="{F2B0778E-DCD4-0F4A-A0F2-61BC479CD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986960"/>
            <a:ext cx="54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+mn-lt"/>
              </a:rPr>
              <a:t>key</a:t>
            </a:r>
          </a:p>
        </p:txBody>
      </p:sp>
      <p:sp>
        <p:nvSpPr>
          <p:cNvPr id="25646" name="Line 17">
            <a:extLst>
              <a:ext uri="{FF2B5EF4-FFF2-40B4-BE49-F238E27FC236}">
                <a16:creationId xmlns:a16="http://schemas.microsoft.com/office/drawing/2014/main" id="{F1F24FF7-AFF2-D94B-A9CB-677D326D95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62800" y="3310810"/>
            <a:ext cx="1524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5647" name="TextBox 46">
            <a:extLst>
              <a:ext uri="{FF2B5EF4-FFF2-40B4-BE49-F238E27FC236}">
                <a16:creationId xmlns:a16="http://schemas.microsoft.com/office/drawing/2014/main" id="{8C6159C0-EC76-B747-A570-B250169B4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0" y="2986960"/>
            <a:ext cx="54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+mn-lt"/>
              </a:rPr>
              <a:t>key</a:t>
            </a:r>
          </a:p>
        </p:txBody>
      </p:sp>
      <p:sp>
        <p:nvSpPr>
          <p:cNvPr id="25648" name="Line 17">
            <a:extLst>
              <a:ext uri="{FF2B5EF4-FFF2-40B4-BE49-F238E27FC236}">
                <a16:creationId xmlns:a16="http://schemas.microsoft.com/office/drawing/2014/main" id="{B5D817AC-6D79-7144-9640-E3BC5719F0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86800" y="3310810"/>
            <a:ext cx="1524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E9D7B-0DEC-9147-BDE9-3880D0D9A335}"/>
              </a:ext>
            </a:extLst>
          </p:cNvPr>
          <p:cNvSpPr txBox="1"/>
          <p:nvPr/>
        </p:nvSpPr>
        <p:spPr>
          <a:xfrm>
            <a:off x="9308342" y="5627381"/>
            <a:ext cx="2295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does not guarantee integrity…</a:t>
            </a:r>
          </a:p>
        </p:txBody>
      </p:sp>
      <p:sp>
        <p:nvSpPr>
          <p:cNvPr id="49" name="Text Box 27">
            <a:extLst>
              <a:ext uri="{FF2B5EF4-FFF2-40B4-BE49-F238E27FC236}">
                <a16:creationId xmlns:a16="http://schemas.microsoft.com/office/drawing/2014/main" id="{D9CDE4D9-0D61-B446-98E9-FA56D82AD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2785" y="2626570"/>
            <a:ext cx="145264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Initialization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3943052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BB1613DF-BD2C-B943-BDDE-A27A3E9AFA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CBC Mode: Decryption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ACE6348B-6296-BA46-8674-19413B57F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015413"/>
            <a:ext cx="13716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6629" name="Rectangle 4">
            <a:extLst>
              <a:ext uri="{FF2B5EF4-FFF2-40B4-BE49-F238E27FC236}">
                <a16:creationId xmlns:a16="http://schemas.microsoft.com/office/drawing/2014/main" id="{4E1436FC-F168-A74C-8B63-30DC87920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015413"/>
            <a:ext cx="13716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6630" name="Rectangle 5">
            <a:extLst>
              <a:ext uri="{FF2B5EF4-FFF2-40B4-BE49-F238E27FC236}">
                <a16:creationId xmlns:a16="http://schemas.microsoft.com/office/drawing/2014/main" id="{6BB440C7-A31E-B543-9DF8-80F5D086D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2015413"/>
            <a:ext cx="13716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6631" name="Rectangle 6">
            <a:extLst>
              <a:ext uri="{FF2B5EF4-FFF2-40B4-BE49-F238E27FC236}">
                <a16:creationId xmlns:a16="http://schemas.microsoft.com/office/drawing/2014/main" id="{2C96B036-434F-154C-8AFF-F431A1E87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015413"/>
            <a:ext cx="13716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6632" name="Rectangle 7" descr="30%">
            <a:extLst>
              <a:ext uri="{FF2B5EF4-FFF2-40B4-BE49-F238E27FC236}">
                <a16:creationId xmlns:a16="http://schemas.microsoft.com/office/drawing/2014/main" id="{4E0EF393-8637-6943-9615-8C063A651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758613"/>
            <a:ext cx="1371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6633" name="Rectangle 8" descr="30%">
            <a:extLst>
              <a:ext uri="{FF2B5EF4-FFF2-40B4-BE49-F238E27FC236}">
                <a16:creationId xmlns:a16="http://schemas.microsoft.com/office/drawing/2014/main" id="{D78E0EE3-25B6-1A4F-A807-8B952EBFC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758613"/>
            <a:ext cx="1371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6634" name="Rectangle 9" descr="30%">
            <a:extLst>
              <a:ext uri="{FF2B5EF4-FFF2-40B4-BE49-F238E27FC236}">
                <a16:creationId xmlns:a16="http://schemas.microsoft.com/office/drawing/2014/main" id="{709B218F-EBCA-DA4A-9E14-492ABA730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758613"/>
            <a:ext cx="1371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6635" name="Rectangle 10" descr="30%">
            <a:extLst>
              <a:ext uri="{FF2B5EF4-FFF2-40B4-BE49-F238E27FC236}">
                <a16:creationId xmlns:a16="http://schemas.microsoft.com/office/drawing/2014/main" id="{CB68771D-2C1C-C64A-B5CF-3F320823A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4758613"/>
            <a:ext cx="1371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6636" name="Text Box 11">
            <a:extLst>
              <a:ext uri="{FF2B5EF4-FFF2-40B4-BE49-F238E27FC236}">
                <a16:creationId xmlns:a16="http://schemas.microsoft.com/office/drawing/2014/main" id="{59BFF6EF-1793-A647-ADBF-8AFC6F7EA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1325" y="1710614"/>
            <a:ext cx="1268296" cy="461665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plaintext</a:t>
            </a:r>
          </a:p>
        </p:txBody>
      </p:sp>
      <p:sp>
        <p:nvSpPr>
          <p:cNvPr id="26637" name="Text Box 12">
            <a:extLst>
              <a:ext uri="{FF2B5EF4-FFF2-40B4-BE49-F238E27FC236}">
                <a16:creationId xmlns:a16="http://schemas.microsoft.com/office/drawing/2014/main" id="{A01B3FB8-B84D-7349-9ED5-79E920B5B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0" y="4987214"/>
            <a:ext cx="1446230" cy="461665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ciphertext</a:t>
            </a:r>
          </a:p>
        </p:txBody>
      </p:sp>
      <p:sp>
        <p:nvSpPr>
          <p:cNvPr id="26638" name="Rectangle 13">
            <a:extLst>
              <a:ext uri="{FF2B5EF4-FFF2-40B4-BE49-F238E27FC236}">
                <a16:creationId xmlns:a16="http://schemas.microsoft.com/office/drawing/2014/main" id="{E3FD6DC1-F239-CA47-86E9-983FD28A2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463213"/>
            <a:ext cx="1219200" cy="8382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decrypt</a:t>
            </a:r>
          </a:p>
        </p:txBody>
      </p:sp>
      <p:sp>
        <p:nvSpPr>
          <p:cNvPr id="26639" name="Line 14">
            <a:extLst>
              <a:ext uri="{FF2B5EF4-FFF2-40B4-BE49-F238E27FC236}">
                <a16:creationId xmlns:a16="http://schemas.microsoft.com/office/drawing/2014/main" id="{A433DDC2-5AA9-1E49-B1FB-76294F2F5E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24726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0" name="Line 15">
            <a:extLst>
              <a:ext uri="{FF2B5EF4-FFF2-40B4-BE49-F238E27FC236}">
                <a16:creationId xmlns:a16="http://schemas.microsoft.com/office/drawing/2014/main" id="{A792296C-BB17-0A4A-8862-6C3AA8503D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43014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1" name="Rectangle 16">
            <a:extLst>
              <a:ext uri="{FF2B5EF4-FFF2-40B4-BE49-F238E27FC236}">
                <a16:creationId xmlns:a16="http://schemas.microsoft.com/office/drawing/2014/main" id="{00B2E70E-70F7-ED48-93A4-045E938D9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463213"/>
            <a:ext cx="1219200" cy="8382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decrypt</a:t>
            </a:r>
          </a:p>
        </p:txBody>
      </p:sp>
      <p:sp>
        <p:nvSpPr>
          <p:cNvPr id="26642" name="Line 17">
            <a:extLst>
              <a:ext uri="{FF2B5EF4-FFF2-40B4-BE49-F238E27FC236}">
                <a16:creationId xmlns:a16="http://schemas.microsoft.com/office/drawing/2014/main" id="{544BBA77-0046-B64B-A571-6FE52AA91B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24726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3" name="Line 18">
            <a:extLst>
              <a:ext uri="{FF2B5EF4-FFF2-40B4-BE49-F238E27FC236}">
                <a16:creationId xmlns:a16="http://schemas.microsoft.com/office/drawing/2014/main" id="{D239F562-9550-AF40-8F81-19900686AD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43014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4" name="Rectangle 19">
            <a:extLst>
              <a:ext uri="{FF2B5EF4-FFF2-40B4-BE49-F238E27FC236}">
                <a16:creationId xmlns:a16="http://schemas.microsoft.com/office/drawing/2014/main" id="{FD060D79-B500-AE4E-92AE-BECD9F9C1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463213"/>
            <a:ext cx="1219200" cy="8382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decrypt</a:t>
            </a:r>
          </a:p>
        </p:txBody>
      </p:sp>
      <p:sp>
        <p:nvSpPr>
          <p:cNvPr id="26645" name="Line 20">
            <a:extLst>
              <a:ext uri="{FF2B5EF4-FFF2-40B4-BE49-F238E27FC236}">
                <a16:creationId xmlns:a16="http://schemas.microsoft.com/office/drawing/2014/main" id="{AC9A679E-9200-9347-B7AA-400C12E59F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6600" y="24726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6" name="Line 21">
            <a:extLst>
              <a:ext uri="{FF2B5EF4-FFF2-40B4-BE49-F238E27FC236}">
                <a16:creationId xmlns:a16="http://schemas.microsoft.com/office/drawing/2014/main" id="{633D8840-80A2-2D45-892D-BF424850FE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6600" y="43014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7" name="Rectangle 22">
            <a:extLst>
              <a:ext uri="{FF2B5EF4-FFF2-40B4-BE49-F238E27FC236}">
                <a16:creationId xmlns:a16="http://schemas.microsoft.com/office/drawing/2014/main" id="{45137E69-7611-BF43-B92F-C73D100CC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3463213"/>
            <a:ext cx="1219200" cy="8382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decrypt</a:t>
            </a:r>
          </a:p>
        </p:txBody>
      </p:sp>
      <p:sp>
        <p:nvSpPr>
          <p:cNvPr id="26648" name="Line 23">
            <a:extLst>
              <a:ext uri="{FF2B5EF4-FFF2-40B4-BE49-F238E27FC236}">
                <a16:creationId xmlns:a16="http://schemas.microsoft.com/office/drawing/2014/main" id="{064525B6-F23A-4F4E-801B-D36B0FCE8B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10600" y="24726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9" name="Line 24">
            <a:extLst>
              <a:ext uri="{FF2B5EF4-FFF2-40B4-BE49-F238E27FC236}">
                <a16:creationId xmlns:a16="http://schemas.microsoft.com/office/drawing/2014/main" id="{D13B85AB-A850-5D46-92D9-D82C6B9EEE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10600" y="4301413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0" name="Text Box 25">
            <a:extLst>
              <a:ext uri="{FF2B5EF4-FFF2-40B4-BE49-F238E27FC236}">
                <a16:creationId xmlns:a16="http://schemas.microsoft.com/office/drawing/2014/main" id="{1D19A1CA-0901-5645-B2D6-96D869247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2701213"/>
            <a:ext cx="534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26651" name="Line 26">
            <a:extLst>
              <a:ext uri="{FF2B5EF4-FFF2-40B4-BE49-F238E27FC236}">
                <a16:creationId xmlns:a16="http://schemas.microsoft.com/office/drawing/2014/main" id="{2730B68D-436D-F34C-9AB1-FD8CD9AA88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3234613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2" name="Text Box 27">
            <a:extLst>
              <a:ext uri="{FF2B5EF4-FFF2-40B4-BE49-F238E27FC236}">
                <a16:creationId xmlns:a16="http://schemas.microsoft.com/office/drawing/2014/main" id="{C464E09E-1B5B-044C-AB07-6AEF9C222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2785" y="2626570"/>
            <a:ext cx="145264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Initialization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vector</a:t>
            </a:r>
          </a:p>
        </p:txBody>
      </p:sp>
      <p:sp>
        <p:nvSpPr>
          <p:cNvPr id="26653" name="Line 28">
            <a:extLst>
              <a:ext uri="{FF2B5EF4-FFF2-40B4-BE49-F238E27FC236}">
                <a16:creationId xmlns:a16="http://schemas.microsoft.com/office/drawing/2014/main" id="{8907E851-3D88-334F-B03E-7C8155C1057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006013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4" name="Text Box 29">
            <a:extLst>
              <a:ext uri="{FF2B5EF4-FFF2-40B4-BE49-F238E27FC236}">
                <a16:creationId xmlns:a16="http://schemas.microsoft.com/office/drawing/2014/main" id="{C33DDAB0-D03A-7D47-941D-3A61510336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214" y="2701213"/>
            <a:ext cx="5349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26655" name="Line 30">
            <a:extLst>
              <a:ext uri="{FF2B5EF4-FFF2-40B4-BE49-F238E27FC236}">
                <a16:creationId xmlns:a16="http://schemas.microsoft.com/office/drawing/2014/main" id="{C163F950-1060-6B40-B3C4-6585E3964C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1013" y="3234613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6" name="Text Box 31">
            <a:extLst>
              <a:ext uri="{FF2B5EF4-FFF2-40B4-BE49-F238E27FC236}">
                <a16:creationId xmlns:a16="http://schemas.microsoft.com/office/drawing/2014/main" id="{DB6A5C41-8788-9844-8969-1B71F3622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701213"/>
            <a:ext cx="534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26657" name="Line 32">
            <a:extLst>
              <a:ext uri="{FF2B5EF4-FFF2-40B4-BE49-F238E27FC236}">
                <a16:creationId xmlns:a16="http://schemas.microsoft.com/office/drawing/2014/main" id="{2A9377F3-2435-734D-874E-6F62B5A450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6600" y="3234613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8" name="Text Box 33">
            <a:extLst>
              <a:ext uri="{FF2B5EF4-FFF2-40B4-BE49-F238E27FC236}">
                <a16:creationId xmlns:a16="http://schemas.microsoft.com/office/drawing/2014/main" id="{A2038848-9E87-7C4F-8728-42928FFD0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2701213"/>
            <a:ext cx="534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26659" name="Line 34">
            <a:extLst>
              <a:ext uri="{FF2B5EF4-FFF2-40B4-BE49-F238E27FC236}">
                <a16:creationId xmlns:a16="http://schemas.microsoft.com/office/drawing/2014/main" id="{5F7BBDE2-AFFC-F04F-9780-6D7BD82F4C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10600" y="3234613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60" name="Freeform 35">
            <a:extLst>
              <a:ext uri="{FF2B5EF4-FFF2-40B4-BE49-F238E27FC236}">
                <a16:creationId xmlns:a16="http://schemas.microsoft.com/office/drawing/2014/main" id="{FA647B2E-D213-414D-B2A2-9388DB83C0E2}"/>
              </a:ext>
            </a:extLst>
          </p:cNvPr>
          <p:cNvSpPr>
            <a:spLocks/>
          </p:cNvSpPr>
          <p:nvPr/>
        </p:nvSpPr>
        <p:spPr bwMode="auto">
          <a:xfrm>
            <a:off x="4114801" y="3140951"/>
            <a:ext cx="1268413" cy="1389062"/>
          </a:xfrm>
          <a:custGeom>
            <a:avLst/>
            <a:gdLst>
              <a:gd name="T0" fmla="*/ 0 w 799"/>
              <a:gd name="T1" fmla="*/ 2147483647 h 875"/>
              <a:gd name="T2" fmla="*/ 2147483647 w 799"/>
              <a:gd name="T3" fmla="*/ 2147483647 h 875"/>
              <a:gd name="T4" fmla="*/ 2147483647 w 799"/>
              <a:gd name="T5" fmla="*/ 0 h 875"/>
              <a:gd name="T6" fmla="*/ 2147483647 w 799"/>
              <a:gd name="T7" fmla="*/ 0 h 875"/>
              <a:gd name="T8" fmla="*/ 0 60000 65536"/>
              <a:gd name="T9" fmla="*/ 0 60000 65536"/>
              <a:gd name="T10" fmla="*/ 0 60000 65536"/>
              <a:gd name="T11" fmla="*/ 0 60000 65536"/>
              <a:gd name="T12" fmla="*/ 0 w 799"/>
              <a:gd name="T13" fmla="*/ 0 h 875"/>
              <a:gd name="T14" fmla="*/ 799 w 799"/>
              <a:gd name="T15" fmla="*/ 875 h 8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99" h="875">
                <a:moveTo>
                  <a:pt x="0" y="872"/>
                </a:moveTo>
                <a:lnTo>
                  <a:pt x="500" y="875"/>
                </a:lnTo>
                <a:lnTo>
                  <a:pt x="492" y="0"/>
                </a:lnTo>
                <a:lnTo>
                  <a:pt x="799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61" name="Freeform 36">
            <a:extLst>
              <a:ext uri="{FF2B5EF4-FFF2-40B4-BE49-F238E27FC236}">
                <a16:creationId xmlns:a16="http://schemas.microsoft.com/office/drawing/2014/main" id="{560110E1-DCC6-A845-B0A2-366BCD2D8CE1}"/>
              </a:ext>
            </a:extLst>
          </p:cNvPr>
          <p:cNvSpPr>
            <a:spLocks/>
          </p:cNvSpPr>
          <p:nvPr/>
        </p:nvSpPr>
        <p:spPr bwMode="auto">
          <a:xfrm>
            <a:off x="5562601" y="3140951"/>
            <a:ext cx="1268413" cy="1389062"/>
          </a:xfrm>
          <a:custGeom>
            <a:avLst/>
            <a:gdLst>
              <a:gd name="T0" fmla="*/ 0 w 799"/>
              <a:gd name="T1" fmla="*/ 2147483647 h 875"/>
              <a:gd name="T2" fmla="*/ 2147483647 w 799"/>
              <a:gd name="T3" fmla="*/ 2147483647 h 875"/>
              <a:gd name="T4" fmla="*/ 2147483647 w 799"/>
              <a:gd name="T5" fmla="*/ 0 h 875"/>
              <a:gd name="T6" fmla="*/ 2147483647 w 799"/>
              <a:gd name="T7" fmla="*/ 0 h 875"/>
              <a:gd name="T8" fmla="*/ 0 60000 65536"/>
              <a:gd name="T9" fmla="*/ 0 60000 65536"/>
              <a:gd name="T10" fmla="*/ 0 60000 65536"/>
              <a:gd name="T11" fmla="*/ 0 60000 65536"/>
              <a:gd name="T12" fmla="*/ 0 w 799"/>
              <a:gd name="T13" fmla="*/ 0 h 875"/>
              <a:gd name="T14" fmla="*/ 799 w 799"/>
              <a:gd name="T15" fmla="*/ 875 h 8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99" h="875">
                <a:moveTo>
                  <a:pt x="0" y="872"/>
                </a:moveTo>
                <a:lnTo>
                  <a:pt x="500" y="875"/>
                </a:lnTo>
                <a:lnTo>
                  <a:pt x="492" y="0"/>
                </a:lnTo>
                <a:lnTo>
                  <a:pt x="799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62" name="Freeform 37">
            <a:extLst>
              <a:ext uri="{FF2B5EF4-FFF2-40B4-BE49-F238E27FC236}">
                <a16:creationId xmlns:a16="http://schemas.microsoft.com/office/drawing/2014/main" id="{4B20906C-1AFE-B84A-9814-455DBB0ABECF}"/>
              </a:ext>
            </a:extLst>
          </p:cNvPr>
          <p:cNvSpPr>
            <a:spLocks/>
          </p:cNvSpPr>
          <p:nvPr/>
        </p:nvSpPr>
        <p:spPr bwMode="auto">
          <a:xfrm>
            <a:off x="7113588" y="3140951"/>
            <a:ext cx="1268412" cy="1389062"/>
          </a:xfrm>
          <a:custGeom>
            <a:avLst/>
            <a:gdLst>
              <a:gd name="T0" fmla="*/ 0 w 799"/>
              <a:gd name="T1" fmla="*/ 2147483647 h 875"/>
              <a:gd name="T2" fmla="*/ 2147483647 w 799"/>
              <a:gd name="T3" fmla="*/ 2147483647 h 875"/>
              <a:gd name="T4" fmla="*/ 2147483647 w 799"/>
              <a:gd name="T5" fmla="*/ 0 h 875"/>
              <a:gd name="T6" fmla="*/ 2147483647 w 799"/>
              <a:gd name="T7" fmla="*/ 0 h 875"/>
              <a:gd name="T8" fmla="*/ 0 60000 65536"/>
              <a:gd name="T9" fmla="*/ 0 60000 65536"/>
              <a:gd name="T10" fmla="*/ 0 60000 65536"/>
              <a:gd name="T11" fmla="*/ 0 60000 65536"/>
              <a:gd name="T12" fmla="*/ 0 w 799"/>
              <a:gd name="T13" fmla="*/ 0 h 875"/>
              <a:gd name="T14" fmla="*/ 799 w 799"/>
              <a:gd name="T15" fmla="*/ 875 h 8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99" h="875">
                <a:moveTo>
                  <a:pt x="0" y="872"/>
                </a:moveTo>
                <a:lnTo>
                  <a:pt x="500" y="875"/>
                </a:lnTo>
                <a:lnTo>
                  <a:pt x="492" y="0"/>
                </a:lnTo>
                <a:lnTo>
                  <a:pt x="799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63" name="TextBox 38">
            <a:extLst>
              <a:ext uri="{FF2B5EF4-FFF2-40B4-BE49-F238E27FC236}">
                <a16:creationId xmlns:a16="http://schemas.microsoft.com/office/drawing/2014/main" id="{B002A11B-6930-EC44-ADE8-A091E11F2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986963"/>
            <a:ext cx="54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+mn-lt"/>
              </a:rPr>
              <a:t>key</a:t>
            </a:r>
          </a:p>
        </p:txBody>
      </p:sp>
      <p:sp>
        <p:nvSpPr>
          <p:cNvPr id="26664" name="Line 17">
            <a:extLst>
              <a:ext uri="{FF2B5EF4-FFF2-40B4-BE49-F238E27FC236}">
                <a16:creationId xmlns:a16="http://schemas.microsoft.com/office/drawing/2014/main" id="{4321C34B-DFF4-5B42-A71A-2251D2BFFB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7200" y="3310813"/>
            <a:ext cx="1524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65" name="TextBox 40">
            <a:extLst>
              <a:ext uri="{FF2B5EF4-FFF2-40B4-BE49-F238E27FC236}">
                <a16:creationId xmlns:a16="http://schemas.microsoft.com/office/drawing/2014/main" id="{B93FE083-7B25-2648-BF81-B9B785D1F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986963"/>
            <a:ext cx="54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+mn-lt"/>
              </a:rPr>
              <a:t>key</a:t>
            </a:r>
          </a:p>
        </p:txBody>
      </p:sp>
      <p:sp>
        <p:nvSpPr>
          <p:cNvPr id="26666" name="Line 17">
            <a:extLst>
              <a:ext uri="{FF2B5EF4-FFF2-40B4-BE49-F238E27FC236}">
                <a16:creationId xmlns:a16="http://schemas.microsoft.com/office/drawing/2014/main" id="{CA97E35B-5E0B-8845-9A31-2A0BE9F09F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8800" y="3310813"/>
            <a:ext cx="1524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67" name="TextBox 42">
            <a:extLst>
              <a:ext uri="{FF2B5EF4-FFF2-40B4-BE49-F238E27FC236}">
                <a16:creationId xmlns:a16="http://schemas.microsoft.com/office/drawing/2014/main" id="{E73A5539-C953-AA4A-874E-21EB15A27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986963"/>
            <a:ext cx="54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+mn-lt"/>
              </a:rPr>
              <a:t>key</a:t>
            </a:r>
          </a:p>
        </p:txBody>
      </p:sp>
      <p:sp>
        <p:nvSpPr>
          <p:cNvPr id="26668" name="Line 17">
            <a:extLst>
              <a:ext uri="{FF2B5EF4-FFF2-40B4-BE49-F238E27FC236}">
                <a16:creationId xmlns:a16="http://schemas.microsoft.com/office/drawing/2014/main" id="{E89ACE9E-6AF4-3444-B4EF-8D9F6190D1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62800" y="3310813"/>
            <a:ext cx="1524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69" name="TextBox 44">
            <a:extLst>
              <a:ext uri="{FF2B5EF4-FFF2-40B4-BE49-F238E27FC236}">
                <a16:creationId xmlns:a16="http://schemas.microsoft.com/office/drawing/2014/main" id="{B6964692-364A-FA44-8E60-7DBAB7EA2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0" y="2986963"/>
            <a:ext cx="54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+mn-lt"/>
              </a:rPr>
              <a:t>key</a:t>
            </a:r>
          </a:p>
        </p:txBody>
      </p:sp>
      <p:sp>
        <p:nvSpPr>
          <p:cNvPr id="26670" name="Line 17">
            <a:extLst>
              <a:ext uri="{FF2B5EF4-FFF2-40B4-BE49-F238E27FC236}">
                <a16:creationId xmlns:a16="http://schemas.microsoft.com/office/drawing/2014/main" id="{4AFADA62-0FD1-E144-A5AE-E970C78FE5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86800" y="3310813"/>
            <a:ext cx="1524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3" descr="PE03749_">
            <a:extLst>
              <a:ext uri="{FF2B5EF4-FFF2-40B4-BE49-F238E27FC236}">
                <a16:creationId xmlns:a16="http://schemas.microsoft.com/office/drawing/2014/main" id="{E4CBCD1C-3F4F-5749-88C9-9EBE5691D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238" y="2352675"/>
            <a:ext cx="715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4" descr="PE03749_">
            <a:extLst>
              <a:ext uri="{FF2B5EF4-FFF2-40B4-BE49-F238E27FC236}">
                <a16:creationId xmlns:a16="http://schemas.microsoft.com/office/drawing/2014/main" id="{3F7CDBDF-F53C-D440-8D10-9E22A21E8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23238" y="2352675"/>
            <a:ext cx="715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5" descr="j0139031">
            <a:extLst>
              <a:ext uri="{FF2B5EF4-FFF2-40B4-BE49-F238E27FC236}">
                <a16:creationId xmlns:a16="http://schemas.microsoft.com/office/drawing/2014/main" id="{6CF509DA-20B4-4C40-854F-80F0E4918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1714500"/>
            <a:ext cx="69056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Line 6">
            <a:extLst>
              <a:ext uri="{FF2B5EF4-FFF2-40B4-BE49-F238E27FC236}">
                <a16:creationId xmlns:a16="http://schemas.microsoft.com/office/drawing/2014/main" id="{36A30E9D-2816-4847-82F0-304D347637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2962275"/>
            <a:ext cx="33528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5128" name="Text Box 7">
            <a:extLst>
              <a:ext uri="{FF2B5EF4-FFF2-40B4-BE49-F238E27FC236}">
                <a16:creationId xmlns:a16="http://schemas.microsoft.com/office/drawing/2014/main" id="{373BF87F-5C30-4A46-A7EF-66D9DAA9D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4" y="2382839"/>
            <a:ext cx="3762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200">
                <a:solidFill>
                  <a:schemeClr val="tx1"/>
                </a:solidFill>
              </a:rPr>
              <a:t>?</a:t>
            </a:r>
          </a:p>
        </p:txBody>
      </p:sp>
      <p:grpSp>
        <p:nvGrpSpPr>
          <p:cNvPr id="5129" name="Group 8">
            <a:extLst>
              <a:ext uri="{FF2B5EF4-FFF2-40B4-BE49-F238E27FC236}">
                <a16:creationId xmlns:a16="http://schemas.microsoft.com/office/drawing/2014/main" id="{E6586E2C-0568-0B4B-AAEC-C12DFD995F3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95576" y="3190876"/>
            <a:ext cx="657225" cy="322263"/>
            <a:chOff x="1410" y="2496"/>
            <a:chExt cx="414" cy="203"/>
          </a:xfrm>
        </p:grpSpPr>
        <p:sp>
          <p:nvSpPr>
            <p:cNvPr id="5152" name="AutoShape 9">
              <a:extLst>
                <a:ext uri="{FF2B5EF4-FFF2-40B4-BE49-F238E27FC236}">
                  <a16:creationId xmlns:a16="http://schemas.microsoft.com/office/drawing/2014/main" id="{685BA57B-7D5B-5D47-8D1E-215D5C76215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10" y="2496"/>
              <a:ext cx="414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53" name="Freeform 10">
              <a:extLst>
                <a:ext uri="{FF2B5EF4-FFF2-40B4-BE49-F238E27FC236}">
                  <a16:creationId xmlns:a16="http://schemas.microsoft.com/office/drawing/2014/main" id="{D90F4FD0-7A4F-0D4D-A6E9-0E1932938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3" y="2615"/>
              <a:ext cx="72" cy="75"/>
            </a:xfrm>
            <a:custGeom>
              <a:avLst/>
              <a:gdLst>
                <a:gd name="T0" fmla="*/ 0 w 579"/>
                <a:gd name="T1" fmla="*/ 0 h 605"/>
                <a:gd name="T2" fmla="*/ 0 w 579"/>
                <a:gd name="T3" fmla="*/ 0 h 605"/>
                <a:gd name="T4" fmla="*/ 0 w 579"/>
                <a:gd name="T5" fmla="*/ 0 h 605"/>
                <a:gd name="T6" fmla="*/ 0 w 579"/>
                <a:gd name="T7" fmla="*/ 0 h 605"/>
                <a:gd name="T8" fmla="*/ 0 w 579"/>
                <a:gd name="T9" fmla="*/ 0 h 605"/>
                <a:gd name="T10" fmla="*/ 0 w 579"/>
                <a:gd name="T11" fmla="*/ 0 h 605"/>
                <a:gd name="T12" fmla="*/ 0 w 579"/>
                <a:gd name="T13" fmla="*/ 0 h 605"/>
                <a:gd name="T14" fmla="*/ 0 w 579"/>
                <a:gd name="T15" fmla="*/ 0 h 6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79"/>
                <a:gd name="T25" fmla="*/ 0 h 605"/>
                <a:gd name="T26" fmla="*/ 579 w 579"/>
                <a:gd name="T27" fmla="*/ 605 h 6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79" h="605">
                  <a:moveTo>
                    <a:pt x="136" y="12"/>
                  </a:moveTo>
                  <a:lnTo>
                    <a:pt x="136" y="309"/>
                  </a:lnTo>
                  <a:lnTo>
                    <a:pt x="0" y="314"/>
                  </a:lnTo>
                  <a:lnTo>
                    <a:pt x="12" y="605"/>
                  </a:lnTo>
                  <a:lnTo>
                    <a:pt x="567" y="599"/>
                  </a:lnTo>
                  <a:lnTo>
                    <a:pt x="579" y="0"/>
                  </a:lnTo>
                  <a:lnTo>
                    <a:pt x="136" y="1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54" name="Freeform 11">
              <a:extLst>
                <a:ext uri="{FF2B5EF4-FFF2-40B4-BE49-F238E27FC236}">
                  <a16:creationId xmlns:a16="http://schemas.microsoft.com/office/drawing/2014/main" id="{1A514DCA-01E3-3A4A-B1F3-F674E544F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" y="2618"/>
              <a:ext cx="54" cy="30"/>
            </a:xfrm>
            <a:custGeom>
              <a:avLst/>
              <a:gdLst>
                <a:gd name="T0" fmla="*/ 0 w 437"/>
                <a:gd name="T1" fmla="*/ 0 h 243"/>
                <a:gd name="T2" fmla="*/ 0 w 437"/>
                <a:gd name="T3" fmla="*/ 0 h 243"/>
                <a:gd name="T4" fmla="*/ 0 w 437"/>
                <a:gd name="T5" fmla="*/ 0 h 243"/>
                <a:gd name="T6" fmla="*/ 0 w 437"/>
                <a:gd name="T7" fmla="*/ 0 h 243"/>
                <a:gd name="T8" fmla="*/ 0 w 437"/>
                <a:gd name="T9" fmla="*/ 0 h 243"/>
                <a:gd name="T10" fmla="*/ 0 w 437"/>
                <a:gd name="T11" fmla="*/ 0 h 2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7"/>
                <a:gd name="T19" fmla="*/ 0 h 243"/>
                <a:gd name="T20" fmla="*/ 437 w 437"/>
                <a:gd name="T21" fmla="*/ 243 h 24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7" h="243">
                  <a:moveTo>
                    <a:pt x="0" y="18"/>
                  </a:moveTo>
                  <a:lnTo>
                    <a:pt x="35" y="243"/>
                  </a:lnTo>
                  <a:lnTo>
                    <a:pt x="437" y="243"/>
                  </a:lnTo>
                  <a:lnTo>
                    <a:pt x="39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55" name="Freeform 12">
              <a:extLst>
                <a:ext uri="{FF2B5EF4-FFF2-40B4-BE49-F238E27FC236}">
                  <a16:creationId xmlns:a16="http://schemas.microsoft.com/office/drawing/2014/main" id="{EF82B559-5D5E-AE48-A677-FACA3B53C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" y="2669"/>
              <a:ext cx="72" cy="17"/>
            </a:xfrm>
            <a:custGeom>
              <a:avLst/>
              <a:gdLst>
                <a:gd name="T0" fmla="*/ 0 w 573"/>
                <a:gd name="T1" fmla="*/ 0 h 136"/>
                <a:gd name="T2" fmla="*/ 0 w 573"/>
                <a:gd name="T3" fmla="*/ 0 h 136"/>
                <a:gd name="T4" fmla="*/ 0 w 573"/>
                <a:gd name="T5" fmla="*/ 0 h 136"/>
                <a:gd name="T6" fmla="*/ 0 w 573"/>
                <a:gd name="T7" fmla="*/ 0 h 136"/>
                <a:gd name="T8" fmla="*/ 0 w 573"/>
                <a:gd name="T9" fmla="*/ 0 h 136"/>
                <a:gd name="T10" fmla="*/ 0 w 573"/>
                <a:gd name="T11" fmla="*/ 0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73"/>
                <a:gd name="T19" fmla="*/ 0 h 136"/>
                <a:gd name="T20" fmla="*/ 573 w 573"/>
                <a:gd name="T21" fmla="*/ 136 h 1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73" h="136">
                  <a:moveTo>
                    <a:pt x="24" y="0"/>
                  </a:moveTo>
                  <a:lnTo>
                    <a:pt x="573" y="0"/>
                  </a:lnTo>
                  <a:lnTo>
                    <a:pt x="555" y="136"/>
                  </a:lnTo>
                  <a:lnTo>
                    <a:pt x="0" y="1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56" name="Freeform 13">
              <a:extLst>
                <a:ext uri="{FF2B5EF4-FFF2-40B4-BE49-F238E27FC236}">
                  <a16:creationId xmlns:a16="http://schemas.microsoft.com/office/drawing/2014/main" id="{A3E79819-46AC-3E45-9F29-4CAF465A4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08"/>
              <a:ext cx="67" cy="40"/>
            </a:xfrm>
            <a:custGeom>
              <a:avLst/>
              <a:gdLst>
                <a:gd name="T0" fmla="*/ 0 w 537"/>
                <a:gd name="T1" fmla="*/ 0 h 326"/>
                <a:gd name="T2" fmla="*/ 0 w 537"/>
                <a:gd name="T3" fmla="*/ 0 h 326"/>
                <a:gd name="T4" fmla="*/ 0 w 537"/>
                <a:gd name="T5" fmla="*/ 0 h 326"/>
                <a:gd name="T6" fmla="*/ 0 w 537"/>
                <a:gd name="T7" fmla="*/ 0 h 326"/>
                <a:gd name="T8" fmla="*/ 0 w 537"/>
                <a:gd name="T9" fmla="*/ 0 h 326"/>
                <a:gd name="T10" fmla="*/ 0 w 537"/>
                <a:gd name="T11" fmla="*/ 0 h 3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7"/>
                <a:gd name="T19" fmla="*/ 0 h 326"/>
                <a:gd name="T20" fmla="*/ 537 w 537"/>
                <a:gd name="T21" fmla="*/ 326 h 3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7" h="326">
                  <a:moveTo>
                    <a:pt x="0" y="0"/>
                  </a:moveTo>
                  <a:lnTo>
                    <a:pt x="0" y="326"/>
                  </a:lnTo>
                  <a:lnTo>
                    <a:pt x="537" y="296"/>
                  </a:lnTo>
                  <a:lnTo>
                    <a:pt x="501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57" name="Freeform 14">
              <a:extLst>
                <a:ext uri="{FF2B5EF4-FFF2-40B4-BE49-F238E27FC236}">
                  <a16:creationId xmlns:a16="http://schemas.microsoft.com/office/drawing/2014/main" id="{C0CFF6B7-E1C6-BB4E-B290-1FAD9333B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" y="2505"/>
              <a:ext cx="378" cy="181"/>
            </a:xfrm>
            <a:custGeom>
              <a:avLst/>
              <a:gdLst>
                <a:gd name="T0" fmla="*/ 0 w 3031"/>
                <a:gd name="T1" fmla="*/ 0 h 1448"/>
                <a:gd name="T2" fmla="*/ 0 w 3031"/>
                <a:gd name="T3" fmla="*/ 0 h 1448"/>
                <a:gd name="T4" fmla="*/ 0 w 3031"/>
                <a:gd name="T5" fmla="*/ 0 h 1448"/>
                <a:gd name="T6" fmla="*/ 0 w 3031"/>
                <a:gd name="T7" fmla="*/ 0 h 1448"/>
                <a:gd name="T8" fmla="*/ 0 w 3031"/>
                <a:gd name="T9" fmla="*/ 0 h 1448"/>
                <a:gd name="T10" fmla="*/ 0 w 3031"/>
                <a:gd name="T11" fmla="*/ 0 h 1448"/>
                <a:gd name="T12" fmla="*/ 0 w 3031"/>
                <a:gd name="T13" fmla="*/ 0 h 1448"/>
                <a:gd name="T14" fmla="*/ 0 w 3031"/>
                <a:gd name="T15" fmla="*/ 0 h 1448"/>
                <a:gd name="T16" fmla="*/ 0 w 3031"/>
                <a:gd name="T17" fmla="*/ 0 h 1448"/>
                <a:gd name="T18" fmla="*/ 0 w 3031"/>
                <a:gd name="T19" fmla="*/ 0 h 1448"/>
                <a:gd name="T20" fmla="*/ 0 w 3031"/>
                <a:gd name="T21" fmla="*/ 0 h 1448"/>
                <a:gd name="T22" fmla="*/ 0 w 3031"/>
                <a:gd name="T23" fmla="*/ 0 h 1448"/>
                <a:gd name="T24" fmla="*/ 0 w 3031"/>
                <a:gd name="T25" fmla="*/ 0 h 1448"/>
                <a:gd name="T26" fmla="*/ 0 w 3031"/>
                <a:gd name="T27" fmla="*/ 0 h 1448"/>
                <a:gd name="T28" fmla="*/ 0 w 3031"/>
                <a:gd name="T29" fmla="*/ 0 h 14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031"/>
                <a:gd name="T46" fmla="*/ 0 h 1448"/>
                <a:gd name="T47" fmla="*/ 3031 w 3031"/>
                <a:gd name="T48" fmla="*/ 1448 h 14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031" h="1448">
                  <a:moveTo>
                    <a:pt x="24" y="0"/>
                  </a:moveTo>
                  <a:lnTo>
                    <a:pt x="0" y="1424"/>
                  </a:lnTo>
                  <a:lnTo>
                    <a:pt x="845" y="1448"/>
                  </a:lnTo>
                  <a:lnTo>
                    <a:pt x="868" y="897"/>
                  </a:lnTo>
                  <a:lnTo>
                    <a:pt x="3013" y="873"/>
                  </a:lnTo>
                  <a:lnTo>
                    <a:pt x="3031" y="594"/>
                  </a:lnTo>
                  <a:lnTo>
                    <a:pt x="863" y="582"/>
                  </a:lnTo>
                  <a:lnTo>
                    <a:pt x="851" y="7"/>
                  </a:lnTo>
                  <a:lnTo>
                    <a:pt x="597" y="19"/>
                  </a:lnTo>
                  <a:lnTo>
                    <a:pt x="574" y="1175"/>
                  </a:lnTo>
                  <a:lnTo>
                    <a:pt x="308" y="1170"/>
                  </a:lnTo>
                  <a:lnTo>
                    <a:pt x="296" y="286"/>
                  </a:lnTo>
                  <a:lnTo>
                    <a:pt x="284" y="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58" name="Freeform 15">
              <a:extLst>
                <a:ext uri="{FF2B5EF4-FFF2-40B4-BE49-F238E27FC236}">
                  <a16:creationId xmlns:a16="http://schemas.microsoft.com/office/drawing/2014/main" id="{B69A0370-7DBB-EB4C-B45E-C1A85C670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" y="2510"/>
              <a:ext cx="19" cy="79"/>
            </a:xfrm>
            <a:custGeom>
              <a:avLst/>
              <a:gdLst>
                <a:gd name="T0" fmla="*/ 0 w 154"/>
                <a:gd name="T1" fmla="*/ 0 h 634"/>
                <a:gd name="T2" fmla="*/ 0 w 154"/>
                <a:gd name="T3" fmla="*/ 0 h 634"/>
                <a:gd name="T4" fmla="*/ 0 w 154"/>
                <a:gd name="T5" fmla="*/ 0 h 634"/>
                <a:gd name="T6" fmla="*/ 0 w 154"/>
                <a:gd name="T7" fmla="*/ 0 h 634"/>
                <a:gd name="T8" fmla="*/ 0 w 154"/>
                <a:gd name="T9" fmla="*/ 0 h 634"/>
                <a:gd name="T10" fmla="*/ 0 w 154"/>
                <a:gd name="T11" fmla="*/ 0 h 634"/>
                <a:gd name="T12" fmla="*/ 0 w 154"/>
                <a:gd name="T13" fmla="*/ 0 h 6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4"/>
                <a:gd name="T22" fmla="*/ 0 h 634"/>
                <a:gd name="T23" fmla="*/ 154 w 154"/>
                <a:gd name="T24" fmla="*/ 634 h 6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4" h="634">
                  <a:moveTo>
                    <a:pt x="88" y="47"/>
                  </a:moveTo>
                  <a:lnTo>
                    <a:pt x="0" y="124"/>
                  </a:lnTo>
                  <a:lnTo>
                    <a:pt x="6" y="634"/>
                  </a:lnTo>
                  <a:lnTo>
                    <a:pt x="154" y="623"/>
                  </a:lnTo>
                  <a:lnTo>
                    <a:pt x="148" y="0"/>
                  </a:lnTo>
                  <a:lnTo>
                    <a:pt x="88" y="47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59" name="Freeform 16">
              <a:extLst>
                <a:ext uri="{FF2B5EF4-FFF2-40B4-BE49-F238E27FC236}">
                  <a16:creationId xmlns:a16="http://schemas.microsoft.com/office/drawing/2014/main" id="{46075D1D-F70F-5844-9FCC-FFEDCACAE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" y="2526"/>
              <a:ext cx="71" cy="143"/>
            </a:xfrm>
            <a:custGeom>
              <a:avLst/>
              <a:gdLst>
                <a:gd name="T0" fmla="*/ 0 w 567"/>
                <a:gd name="T1" fmla="*/ 0 h 1151"/>
                <a:gd name="T2" fmla="*/ 0 w 567"/>
                <a:gd name="T3" fmla="*/ 0 h 1151"/>
                <a:gd name="T4" fmla="*/ 0 w 567"/>
                <a:gd name="T5" fmla="*/ 0 h 1151"/>
                <a:gd name="T6" fmla="*/ 0 w 567"/>
                <a:gd name="T7" fmla="*/ 0 h 1151"/>
                <a:gd name="T8" fmla="*/ 0 w 567"/>
                <a:gd name="T9" fmla="*/ 0 h 1151"/>
                <a:gd name="T10" fmla="*/ 0 w 567"/>
                <a:gd name="T11" fmla="*/ 0 h 1151"/>
                <a:gd name="T12" fmla="*/ 0 w 567"/>
                <a:gd name="T13" fmla="*/ 0 h 1151"/>
                <a:gd name="T14" fmla="*/ 0 w 567"/>
                <a:gd name="T15" fmla="*/ 0 h 11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7"/>
                <a:gd name="T25" fmla="*/ 0 h 1151"/>
                <a:gd name="T26" fmla="*/ 567 w 567"/>
                <a:gd name="T27" fmla="*/ 1151 h 115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7" h="1151">
                  <a:moveTo>
                    <a:pt x="0" y="18"/>
                  </a:moveTo>
                  <a:lnTo>
                    <a:pt x="0" y="1151"/>
                  </a:lnTo>
                  <a:lnTo>
                    <a:pt x="89" y="1074"/>
                  </a:lnTo>
                  <a:lnTo>
                    <a:pt x="124" y="118"/>
                  </a:lnTo>
                  <a:lnTo>
                    <a:pt x="490" y="101"/>
                  </a:lnTo>
                  <a:lnTo>
                    <a:pt x="567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60" name="Freeform 17">
              <a:extLst>
                <a:ext uri="{FF2B5EF4-FFF2-40B4-BE49-F238E27FC236}">
                  <a16:creationId xmlns:a16="http://schemas.microsoft.com/office/drawing/2014/main" id="{0776AF2C-E7A3-2740-A425-7CFED3B8E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" y="2598"/>
              <a:ext cx="373" cy="85"/>
            </a:xfrm>
            <a:custGeom>
              <a:avLst/>
              <a:gdLst>
                <a:gd name="T0" fmla="*/ 0 w 2983"/>
                <a:gd name="T1" fmla="*/ 0 h 682"/>
                <a:gd name="T2" fmla="*/ 0 w 2983"/>
                <a:gd name="T3" fmla="*/ 0 h 682"/>
                <a:gd name="T4" fmla="*/ 0 w 2983"/>
                <a:gd name="T5" fmla="*/ 0 h 682"/>
                <a:gd name="T6" fmla="*/ 0 w 2983"/>
                <a:gd name="T7" fmla="*/ 0 h 682"/>
                <a:gd name="T8" fmla="*/ 0 w 2983"/>
                <a:gd name="T9" fmla="*/ 0 h 682"/>
                <a:gd name="T10" fmla="*/ 0 w 2983"/>
                <a:gd name="T11" fmla="*/ 0 h 682"/>
                <a:gd name="T12" fmla="*/ 0 w 2983"/>
                <a:gd name="T13" fmla="*/ 0 h 682"/>
                <a:gd name="T14" fmla="*/ 0 w 2983"/>
                <a:gd name="T15" fmla="*/ 0 h 682"/>
                <a:gd name="T16" fmla="*/ 0 w 2983"/>
                <a:gd name="T17" fmla="*/ 0 h 682"/>
                <a:gd name="T18" fmla="*/ 0 w 2983"/>
                <a:gd name="T19" fmla="*/ 0 h 6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83"/>
                <a:gd name="T31" fmla="*/ 0 h 682"/>
                <a:gd name="T32" fmla="*/ 2983 w 2983"/>
                <a:gd name="T33" fmla="*/ 682 h 6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83" h="682">
                  <a:moveTo>
                    <a:pt x="690" y="0"/>
                  </a:moveTo>
                  <a:lnTo>
                    <a:pt x="690" y="570"/>
                  </a:lnTo>
                  <a:lnTo>
                    <a:pt x="123" y="564"/>
                  </a:lnTo>
                  <a:lnTo>
                    <a:pt x="0" y="665"/>
                  </a:lnTo>
                  <a:lnTo>
                    <a:pt x="821" y="682"/>
                  </a:lnTo>
                  <a:lnTo>
                    <a:pt x="844" y="137"/>
                  </a:lnTo>
                  <a:lnTo>
                    <a:pt x="2948" y="137"/>
                  </a:lnTo>
                  <a:lnTo>
                    <a:pt x="2983" y="0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61" name="Freeform 18">
              <a:extLst>
                <a:ext uri="{FF2B5EF4-FFF2-40B4-BE49-F238E27FC236}">
                  <a16:creationId xmlns:a16="http://schemas.microsoft.com/office/drawing/2014/main" id="{1E057729-DDD4-3346-8003-EC7B1A9A5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571"/>
              <a:ext cx="304" cy="89"/>
            </a:xfrm>
            <a:custGeom>
              <a:avLst/>
              <a:gdLst>
                <a:gd name="T0" fmla="*/ 0 w 2432"/>
                <a:gd name="T1" fmla="*/ 0 h 719"/>
                <a:gd name="T2" fmla="*/ 0 w 2432"/>
                <a:gd name="T3" fmla="*/ 0 h 719"/>
                <a:gd name="T4" fmla="*/ 0 w 2432"/>
                <a:gd name="T5" fmla="*/ 0 h 719"/>
                <a:gd name="T6" fmla="*/ 0 w 2432"/>
                <a:gd name="T7" fmla="*/ 0 h 719"/>
                <a:gd name="T8" fmla="*/ 0 w 2432"/>
                <a:gd name="T9" fmla="*/ 0 h 719"/>
                <a:gd name="T10" fmla="*/ 0 w 2432"/>
                <a:gd name="T11" fmla="*/ 0 h 719"/>
                <a:gd name="T12" fmla="*/ 0 w 2432"/>
                <a:gd name="T13" fmla="*/ 0 h 719"/>
                <a:gd name="T14" fmla="*/ 0 w 2432"/>
                <a:gd name="T15" fmla="*/ 0 h 719"/>
                <a:gd name="T16" fmla="*/ 0 w 2432"/>
                <a:gd name="T17" fmla="*/ 0 h 719"/>
                <a:gd name="T18" fmla="*/ 0 w 2432"/>
                <a:gd name="T19" fmla="*/ 0 h 719"/>
                <a:gd name="T20" fmla="*/ 0 w 2432"/>
                <a:gd name="T21" fmla="*/ 0 h 719"/>
                <a:gd name="T22" fmla="*/ 0 w 2432"/>
                <a:gd name="T23" fmla="*/ 0 h 719"/>
                <a:gd name="T24" fmla="*/ 0 w 2432"/>
                <a:gd name="T25" fmla="*/ 0 h 719"/>
                <a:gd name="T26" fmla="*/ 0 w 2432"/>
                <a:gd name="T27" fmla="*/ 0 h 719"/>
                <a:gd name="T28" fmla="*/ 0 w 2432"/>
                <a:gd name="T29" fmla="*/ 0 h 719"/>
                <a:gd name="T30" fmla="*/ 0 w 2432"/>
                <a:gd name="T31" fmla="*/ 0 h 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32"/>
                <a:gd name="T49" fmla="*/ 0 h 719"/>
                <a:gd name="T50" fmla="*/ 2432 w 2432"/>
                <a:gd name="T51" fmla="*/ 719 h 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32" h="719">
                  <a:moveTo>
                    <a:pt x="0" y="0"/>
                  </a:moveTo>
                  <a:lnTo>
                    <a:pt x="2288" y="0"/>
                  </a:lnTo>
                  <a:lnTo>
                    <a:pt x="2432" y="215"/>
                  </a:lnTo>
                  <a:lnTo>
                    <a:pt x="2288" y="431"/>
                  </a:lnTo>
                  <a:lnTo>
                    <a:pt x="2288" y="719"/>
                  </a:lnTo>
                  <a:lnTo>
                    <a:pt x="1717" y="719"/>
                  </a:lnTo>
                  <a:lnTo>
                    <a:pt x="1717" y="575"/>
                  </a:lnTo>
                  <a:lnTo>
                    <a:pt x="2145" y="575"/>
                  </a:lnTo>
                  <a:lnTo>
                    <a:pt x="2145" y="431"/>
                  </a:lnTo>
                  <a:lnTo>
                    <a:pt x="1860" y="431"/>
                  </a:lnTo>
                  <a:lnTo>
                    <a:pt x="1860" y="288"/>
                  </a:lnTo>
                  <a:lnTo>
                    <a:pt x="2145" y="288"/>
                  </a:lnTo>
                  <a:lnTo>
                    <a:pt x="2145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62" name="Freeform 19">
              <a:extLst>
                <a:ext uri="{FF2B5EF4-FFF2-40B4-BE49-F238E27FC236}">
                  <a16:creationId xmlns:a16="http://schemas.microsoft.com/office/drawing/2014/main" id="{9AF964C4-26EB-AC48-8CFE-1A7BB2ACD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606"/>
              <a:ext cx="215" cy="18"/>
            </a:xfrm>
            <a:custGeom>
              <a:avLst/>
              <a:gdLst>
                <a:gd name="T0" fmla="*/ 0 w 1717"/>
                <a:gd name="T1" fmla="*/ 0 h 143"/>
                <a:gd name="T2" fmla="*/ 0 w 1717"/>
                <a:gd name="T3" fmla="*/ 0 h 143"/>
                <a:gd name="T4" fmla="*/ 0 w 1717"/>
                <a:gd name="T5" fmla="*/ 0 h 143"/>
                <a:gd name="T6" fmla="*/ 0 w 1717"/>
                <a:gd name="T7" fmla="*/ 0 h 143"/>
                <a:gd name="T8" fmla="*/ 0 w 1717"/>
                <a:gd name="T9" fmla="*/ 0 h 143"/>
                <a:gd name="T10" fmla="*/ 0 w 1717"/>
                <a:gd name="T11" fmla="*/ 0 h 143"/>
                <a:gd name="T12" fmla="*/ 0 w 1717"/>
                <a:gd name="T13" fmla="*/ 0 h 1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17"/>
                <a:gd name="T22" fmla="*/ 0 h 143"/>
                <a:gd name="T23" fmla="*/ 1717 w 1717"/>
                <a:gd name="T24" fmla="*/ 143 h 14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17" h="143">
                  <a:moveTo>
                    <a:pt x="143" y="0"/>
                  </a:moveTo>
                  <a:lnTo>
                    <a:pt x="1717" y="0"/>
                  </a:lnTo>
                  <a:lnTo>
                    <a:pt x="1717" y="143"/>
                  </a:lnTo>
                  <a:lnTo>
                    <a:pt x="107" y="143"/>
                  </a:lnTo>
                  <a:lnTo>
                    <a:pt x="0" y="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63" name="Freeform 20">
              <a:extLst>
                <a:ext uri="{FF2B5EF4-FFF2-40B4-BE49-F238E27FC236}">
                  <a16:creationId xmlns:a16="http://schemas.microsoft.com/office/drawing/2014/main" id="{CDC447DA-E87E-2D47-B726-D2D79414F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" y="2499"/>
              <a:ext cx="125" cy="197"/>
            </a:xfrm>
            <a:custGeom>
              <a:avLst/>
              <a:gdLst>
                <a:gd name="T0" fmla="*/ 0 w 1001"/>
                <a:gd name="T1" fmla="*/ 0 h 1580"/>
                <a:gd name="T2" fmla="*/ 0 w 1001"/>
                <a:gd name="T3" fmla="*/ 0 h 1580"/>
                <a:gd name="T4" fmla="*/ 0 w 1001"/>
                <a:gd name="T5" fmla="*/ 0 h 1580"/>
                <a:gd name="T6" fmla="*/ 0 w 1001"/>
                <a:gd name="T7" fmla="*/ 0 h 1580"/>
                <a:gd name="T8" fmla="*/ 0 w 1001"/>
                <a:gd name="T9" fmla="*/ 0 h 1580"/>
                <a:gd name="T10" fmla="*/ 0 w 1001"/>
                <a:gd name="T11" fmla="*/ 0 h 1580"/>
                <a:gd name="T12" fmla="*/ 0 w 1001"/>
                <a:gd name="T13" fmla="*/ 0 h 1580"/>
                <a:gd name="T14" fmla="*/ 0 w 1001"/>
                <a:gd name="T15" fmla="*/ 0 h 1580"/>
                <a:gd name="T16" fmla="*/ 0 w 1001"/>
                <a:gd name="T17" fmla="*/ 0 h 1580"/>
                <a:gd name="T18" fmla="*/ 0 w 1001"/>
                <a:gd name="T19" fmla="*/ 0 h 1580"/>
                <a:gd name="T20" fmla="*/ 0 w 1001"/>
                <a:gd name="T21" fmla="*/ 0 h 1580"/>
                <a:gd name="T22" fmla="*/ 0 w 1001"/>
                <a:gd name="T23" fmla="*/ 0 h 158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01"/>
                <a:gd name="T37" fmla="*/ 0 h 1580"/>
                <a:gd name="T38" fmla="*/ 1001 w 1001"/>
                <a:gd name="T39" fmla="*/ 1580 h 158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01" h="1580">
                  <a:moveTo>
                    <a:pt x="0" y="0"/>
                  </a:moveTo>
                  <a:lnTo>
                    <a:pt x="0" y="1580"/>
                  </a:lnTo>
                  <a:lnTo>
                    <a:pt x="1001" y="1580"/>
                  </a:lnTo>
                  <a:lnTo>
                    <a:pt x="1001" y="862"/>
                  </a:lnTo>
                  <a:lnTo>
                    <a:pt x="858" y="862"/>
                  </a:lnTo>
                  <a:lnTo>
                    <a:pt x="858" y="1436"/>
                  </a:lnTo>
                  <a:lnTo>
                    <a:pt x="143" y="1436"/>
                  </a:lnTo>
                  <a:lnTo>
                    <a:pt x="143" y="143"/>
                  </a:lnTo>
                  <a:lnTo>
                    <a:pt x="1001" y="143"/>
                  </a:lnTo>
                  <a:lnTo>
                    <a:pt x="10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64" name="Freeform 21">
              <a:extLst>
                <a:ext uri="{FF2B5EF4-FFF2-40B4-BE49-F238E27FC236}">
                  <a16:creationId xmlns:a16="http://schemas.microsoft.com/office/drawing/2014/main" id="{61ADA4AA-8E6D-3340-9D0C-0A41B321B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35"/>
              <a:ext cx="53" cy="125"/>
            </a:xfrm>
            <a:custGeom>
              <a:avLst/>
              <a:gdLst>
                <a:gd name="T0" fmla="*/ 0 w 428"/>
                <a:gd name="T1" fmla="*/ 0 h 1007"/>
                <a:gd name="T2" fmla="*/ 0 w 428"/>
                <a:gd name="T3" fmla="*/ 0 h 1007"/>
                <a:gd name="T4" fmla="*/ 0 w 428"/>
                <a:gd name="T5" fmla="*/ 0 h 1007"/>
                <a:gd name="T6" fmla="*/ 0 w 428"/>
                <a:gd name="T7" fmla="*/ 0 h 1007"/>
                <a:gd name="T8" fmla="*/ 0 w 428"/>
                <a:gd name="T9" fmla="*/ 0 h 1007"/>
                <a:gd name="T10" fmla="*/ 0 w 428"/>
                <a:gd name="T11" fmla="*/ 0 h 1007"/>
                <a:gd name="T12" fmla="*/ 0 w 428"/>
                <a:gd name="T13" fmla="*/ 0 h 1007"/>
                <a:gd name="T14" fmla="*/ 0 w 428"/>
                <a:gd name="T15" fmla="*/ 0 h 1007"/>
                <a:gd name="T16" fmla="*/ 0 w 428"/>
                <a:gd name="T17" fmla="*/ 0 h 1007"/>
                <a:gd name="T18" fmla="*/ 0 w 428"/>
                <a:gd name="T19" fmla="*/ 0 h 10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28"/>
                <a:gd name="T31" fmla="*/ 0 h 1007"/>
                <a:gd name="T32" fmla="*/ 428 w 428"/>
                <a:gd name="T33" fmla="*/ 1007 h 10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28" h="1007">
                  <a:moveTo>
                    <a:pt x="0" y="0"/>
                  </a:moveTo>
                  <a:lnTo>
                    <a:pt x="0" y="1007"/>
                  </a:lnTo>
                  <a:lnTo>
                    <a:pt x="428" y="1007"/>
                  </a:lnTo>
                  <a:lnTo>
                    <a:pt x="428" y="0"/>
                  </a:lnTo>
                  <a:lnTo>
                    <a:pt x="285" y="0"/>
                  </a:lnTo>
                  <a:lnTo>
                    <a:pt x="285" y="863"/>
                  </a:lnTo>
                  <a:lnTo>
                    <a:pt x="143" y="863"/>
                  </a:lnTo>
                  <a:lnTo>
                    <a:pt x="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65" name="Freeform 22">
              <a:extLst>
                <a:ext uri="{FF2B5EF4-FFF2-40B4-BE49-F238E27FC236}">
                  <a16:creationId xmlns:a16="http://schemas.microsoft.com/office/drawing/2014/main" id="{259E9825-61DB-7C45-B21D-36FD84F9E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35"/>
              <a:ext cx="53" cy="18"/>
            </a:xfrm>
            <a:custGeom>
              <a:avLst/>
              <a:gdLst>
                <a:gd name="T0" fmla="*/ 0 w 428"/>
                <a:gd name="T1" fmla="*/ 0 h 145"/>
                <a:gd name="T2" fmla="*/ 0 w 428"/>
                <a:gd name="T3" fmla="*/ 0 h 145"/>
                <a:gd name="T4" fmla="*/ 0 w 428"/>
                <a:gd name="T5" fmla="*/ 0 h 145"/>
                <a:gd name="T6" fmla="*/ 0 w 428"/>
                <a:gd name="T7" fmla="*/ 0 h 145"/>
                <a:gd name="T8" fmla="*/ 0 w 428"/>
                <a:gd name="T9" fmla="*/ 0 h 145"/>
                <a:gd name="T10" fmla="*/ 0 w 428"/>
                <a:gd name="T11" fmla="*/ 0 h 1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145"/>
                <a:gd name="T20" fmla="*/ 428 w 428"/>
                <a:gd name="T21" fmla="*/ 145 h 1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145">
                  <a:moveTo>
                    <a:pt x="0" y="145"/>
                  </a:moveTo>
                  <a:lnTo>
                    <a:pt x="428" y="145"/>
                  </a:lnTo>
                  <a:lnTo>
                    <a:pt x="428" y="0"/>
                  </a:ln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66" name="Freeform 23">
              <a:extLst>
                <a:ext uri="{FF2B5EF4-FFF2-40B4-BE49-F238E27FC236}">
                  <a16:creationId xmlns:a16="http://schemas.microsoft.com/office/drawing/2014/main" id="{82F055A4-1AA0-5443-86F0-6F7D174EB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499"/>
              <a:ext cx="18" cy="90"/>
            </a:xfrm>
            <a:custGeom>
              <a:avLst/>
              <a:gdLst>
                <a:gd name="T0" fmla="*/ 0 w 143"/>
                <a:gd name="T1" fmla="*/ 0 h 718"/>
                <a:gd name="T2" fmla="*/ 0 w 143"/>
                <a:gd name="T3" fmla="*/ 0 h 718"/>
                <a:gd name="T4" fmla="*/ 0 w 143"/>
                <a:gd name="T5" fmla="*/ 0 h 718"/>
                <a:gd name="T6" fmla="*/ 0 w 143"/>
                <a:gd name="T7" fmla="*/ 0 h 718"/>
                <a:gd name="T8" fmla="*/ 0 w 143"/>
                <a:gd name="T9" fmla="*/ 0 h 718"/>
                <a:gd name="T10" fmla="*/ 0 w 143"/>
                <a:gd name="T11" fmla="*/ 0 h 7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3"/>
                <a:gd name="T19" fmla="*/ 0 h 718"/>
                <a:gd name="T20" fmla="*/ 143 w 143"/>
                <a:gd name="T21" fmla="*/ 718 h 7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3" h="718">
                  <a:moveTo>
                    <a:pt x="0" y="0"/>
                  </a:moveTo>
                  <a:lnTo>
                    <a:pt x="0" y="718"/>
                  </a:lnTo>
                  <a:lnTo>
                    <a:pt x="143" y="718"/>
                  </a:lnTo>
                  <a:lnTo>
                    <a:pt x="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67" name="Freeform 24">
              <a:extLst>
                <a:ext uri="{FF2B5EF4-FFF2-40B4-BE49-F238E27FC236}">
                  <a16:creationId xmlns:a16="http://schemas.microsoft.com/office/drawing/2014/main" id="{860BF017-3EC8-5B46-8C2F-FC6CB6413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" y="2606"/>
              <a:ext cx="89" cy="90"/>
            </a:xfrm>
            <a:custGeom>
              <a:avLst/>
              <a:gdLst>
                <a:gd name="T0" fmla="*/ 0 w 714"/>
                <a:gd name="T1" fmla="*/ 0 h 718"/>
                <a:gd name="T2" fmla="*/ 0 w 714"/>
                <a:gd name="T3" fmla="*/ 0 h 718"/>
                <a:gd name="T4" fmla="*/ 0 w 714"/>
                <a:gd name="T5" fmla="*/ 0 h 718"/>
                <a:gd name="T6" fmla="*/ 0 w 714"/>
                <a:gd name="T7" fmla="*/ 0 h 718"/>
                <a:gd name="T8" fmla="*/ 0 w 714"/>
                <a:gd name="T9" fmla="*/ 0 h 718"/>
                <a:gd name="T10" fmla="*/ 0 w 714"/>
                <a:gd name="T11" fmla="*/ 0 h 718"/>
                <a:gd name="T12" fmla="*/ 0 w 714"/>
                <a:gd name="T13" fmla="*/ 0 h 718"/>
                <a:gd name="T14" fmla="*/ 0 w 714"/>
                <a:gd name="T15" fmla="*/ 0 h 718"/>
                <a:gd name="T16" fmla="*/ 0 w 714"/>
                <a:gd name="T17" fmla="*/ 0 h 718"/>
                <a:gd name="T18" fmla="*/ 0 w 714"/>
                <a:gd name="T19" fmla="*/ 0 h 718"/>
                <a:gd name="T20" fmla="*/ 0 w 714"/>
                <a:gd name="T21" fmla="*/ 0 h 718"/>
                <a:gd name="T22" fmla="*/ 0 w 714"/>
                <a:gd name="T23" fmla="*/ 0 h 718"/>
                <a:gd name="T24" fmla="*/ 0 w 714"/>
                <a:gd name="T25" fmla="*/ 0 h 718"/>
                <a:gd name="T26" fmla="*/ 0 w 714"/>
                <a:gd name="T27" fmla="*/ 0 h 7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14"/>
                <a:gd name="T43" fmla="*/ 0 h 718"/>
                <a:gd name="T44" fmla="*/ 714 w 714"/>
                <a:gd name="T45" fmla="*/ 718 h 7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14" h="718">
                  <a:moveTo>
                    <a:pt x="0" y="287"/>
                  </a:moveTo>
                  <a:lnTo>
                    <a:pt x="0" y="718"/>
                  </a:lnTo>
                  <a:lnTo>
                    <a:pt x="714" y="718"/>
                  </a:lnTo>
                  <a:lnTo>
                    <a:pt x="714" y="287"/>
                  </a:lnTo>
                  <a:lnTo>
                    <a:pt x="571" y="287"/>
                  </a:lnTo>
                  <a:lnTo>
                    <a:pt x="571" y="574"/>
                  </a:lnTo>
                  <a:lnTo>
                    <a:pt x="143" y="574"/>
                  </a:lnTo>
                  <a:lnTo>
                    <a:pt x="143" y="431"/>
                  </a:lnTo>
                  <a:lnTo>
                    <a:pt x="286" y="431"/>
                  </a:lnTo>
                  <a:lnTo>
                    <a:pt x="286" y="0"/>
                  </a:lnTo>
                  <a:lnTo>
                    <a:pt x="143" y="0"/>
                  </a:lnTo>
                  <a:lnTo>
                    <a:pt x="143" y="287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5130" name="Group 25">
            <a:extLst>
              <a:ext uri="{FF2B5EF4-FFF2-40B4-BE49-F238E27FC236}">
                <a16:creationId xmlns:a16="http://schemas.microsoft.com/office/drawing/2014/main" id="{EFA55549-ADEE-7C47-AE6F-A66F0E9466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15401" y="3276601"/>
            <a:ext cx="657225" cy="322263"/>
            <a:chOff x="1410" y="2496"/>
            <a:chExt cx="414" cy="203"/>
          </a:xfrm>
        </p:grpSpPr>
        <p:sp>
          <p:nvSpPr>
            <p:cNvPr id="5136" name="AutoShape 26">
              <a:extLst>
                <a:ext uri="{FF2B5EF4-FFF2-40B4-BE49-F238E27FC236}">
                  <a16:creationId xmlns:a16="http://schemas.microsoft.com/office/drawing/2014/main" id="{21A67D14-8310-0B4B-AAC8-FE7843C4CFD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10" y="2496"/>
              <a:ext cx="414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37" name="Freeform 27">
              <a:extLst>
                <a:ext uri="{FF2B5EF4-FFF2-40B4-BE49-F238E27FC236}">
                  <a16:creationId xmlns:a16="http://schemas.microsoft.com/office/drawing/2014/main" id="{1DF81B11-F868-0045-9ACB-4F3BDF78B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3" y="2615"/>
              <a:ext cx="72" cy="75"/>
            </a:xfrm>
            <a:custGeom>
              <a:avLst/>
              <a:gdLst>
                <a:gd name="T0" fmla="*/ 0 w 579"/>
                <a:gd name="T1" fmla="*/ 0 h 605"/>
                <a:gd name="T2" fmla="*/ 0 w 579"/>
                <a:gd name="T3" fmla="*/ 0 h 605"/>
                <a:gd name="T4" fmla="*/ 0 w 579"/>
                <a:gd name="T5" fmla="*/ 0 h 605"/>
                <a:gd name="T6" fmla="*/ 0 w 579"/>
                <a:gd name="T7" fmla="*/ 0 h 605"/>
                <a:gd name="T8" fmla="*/ 0 w 579"/>
                <a:gd name="T9" fmla="*/ 0 h 605"/>
                <a:gd name="T10" fmla="*/ 0 w 579"/>
                <a:gd name="T11" fmla="*/ 0 h 605"/>
                <a:gd name="T12" fmla="*/ 0 w 579"/>
                <a:gd name="T13" fmla="*/ 0 h 605"/>
                <a:gd name="T14" fmla="*/ 0 w 579"/>
                <a:gd name="T15" fmla="*/ 0 h 6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79"/>
                <a:gd name="T25" fmla="*/ 0 h 605"/>
                <a:gd name="T26" fmla="*/ 579 w 579"/>
                <a:gd name="T27" fmla="*/ 605 h 6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79" h="605">
                  <a:moveTo>
                    <a:pt x="136" y="12"/>
                  </a:moveTo>
                  <a:lnTo>
                    <a:pt x="136" y="309"/>
                  </a:lnTo>
                  <a:lnTo>
                    <a:pt x="0" y="314"/>
                  </a:lnTo>
                  <a:lnTo>
                    <a:pt x="12" y="605"/>
                  </a:lnTo>
                  <a:lnTo>
                    <a:pt x="567" y="599"/>
                  </a:lnTo>
                  <a:lnTo>
                    <a:pt x="579" y="0"/>
                  </a:lnTo>
                  <a:lnTo>
                    <a:pt x="136" y="12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38" name="Freeform 28">
              <a:extLst>
                <a:ext uri="{FF2B5EF4-FFF2-40B4-BE49-F238E27FC236}">
                  <a16:creationId xmlns:a16="http://schemas.microsoft.com/office/drawing/2014/main" id="{1F7E924B-28C9-9442-9D04-2E9FBD479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" y="2618"/>
              <a:ext cx="54" cy="30"/>
            </a:xfrm>
            <a:custGeom>
              <a:avLst/>
              <a:gdLst>
                <a:gd name="T0" fmla="*/ 0 w 437"/>
                <a:gd name="T1" fmla="*/ 0 h 243"/>
                <a:gd name="T2" fmla="*/ 0 w 437"/>
                <a:gd name="T3" fmla="*/ 0 h 243"/>
                <a:gd name="T4" fmla="*/ 0 w 437"/>
                <a:gd name="T5" fmla="*/ 0 h 243"/>
                <a:gd name="T6" fmla="*/ 0 w 437"/>
                <a:gd name="T7" fmla="*/ 0 h 243"/>
                <a:gd name="T8" fmla="*/ 0 w 437"/>
                <a:gd name="T9" fmla="*/ 0 h 243"/>
                <a:gd name="T10" fmla="*/ 0 w 437"/>
                <a:gd name="T11" fmla="*/ 0 h 2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7"/>
                <a:gd name="T19" fmla="*/ 0 h 243"/>
                <a:gd name="T20" fmla="*/ 437 w 437"/>
                <a:gd name="T21" fmla="*/ 243 h 24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7" h="243">
                  <a:moveTo>
                    <a:pt x="0" y="18"/>
                  </a:moveTo>
                  <a:lnTo>
                    <a:pt x="35" y="243"/>
                  </a:lnTo>
                  <a:lnTo>
                    <a:pt x="437" y="243"/>
                  </a:lnTo>
                  <a:lnTo>
                    <a:pt x="39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39" name="Freeform 29">
              <a:extLst>
                <a:ext uri="{FF2B5EF4-FFF2-40B4-BE49-F238E27FC236}">
                  <a16:creationId xmlns:a16="http://schemas.microsoft.com/office/drawing/2014/main" id="{5D6132F5-5111-6844-96CC-3AD7917E3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" y="2669"/>
              <a:ext cx="72" cy="17"/>
            </a:xfrm>
            <a:custGeom>
              <a:avLst/>
              <a:gdLst>
                <a:gd name="T0" fmla="*/ 0 w 573"/>
                <a:gd name="T1" fmla="*/ 0 h 136"/>
                <a:gd name="T2" fmla="*/ 0 w 573"/>
                <a:gd name="T3" fmla="*/ 0 h 136"/>
                <a:gd name="T4" fmla="*/ 0 w 573"/>
                <a:gd name="T5" fmla="*/ 0 h 136"/>
                <a:gd name="T6" fmla="*/ 0 w 573"/>
                <a:gd name="T7" fmla="*/ 0 h 136"/>
                <a:gd name="T8" fmla="*/ 0 w 573"/>
                <a:gd name="T9" fmla="*/ 0 h 136"/>
                <a:gd name="T10" fmla="*/ 0 w 573"/>
                <a:gd name="T11" fmla="*/ 0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73"/>
                <a:gd name="T19" fmla="*/ 0 h 136"/>
                <a:gd name="T20" fmla="*/ 573 w 573"/>
                <a:gd name="T21" fmla="*/ 136 h 1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73" h="136">
                  <a:moveTo>
                    <a:pt x="24" y="0"/>
                  </a:moveTo>
                  <a:lnTo>
                    <a:pt x="573" y="0"/>
                  </a:lnTo>
                  <a:lnTo>
                    <a:pt x="555" y="136"/>
                  </a:lnTo>
                  <a:lnTo>
                    <a:pt x="0" y="1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40" name="Freeform 30">
              <a:extLst>
                <a:ext uri="{FF2B5EF4-FFF2-40B4-BE49-F238E27FC236}">
                  <a16:creationId xmlns:a16="http://schemas.microsoft.com/office/drawing/2014/main" id="{376BE160-782B-B445-AA36-BC69D6945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08"/>
              <a:ext cx="67" cy="40"/>
            </a:xfrm>
            <a:custGeom>
              <a:avLst/>
              <a:gdLst>
                <a:gd name="T0" fmla="*/ 0 w 537"/>
                <a:gd name="T1" fmla="*/ 0 h 326"/>
                <a:gd name="T2" fmla="*/ 0 w 537"/>
                <a:gd name="T3" fmla="*/ 0 h 326"/>
                <a:gd name="T4" fmla="*/ 0 w 537"/>
                <a:gd name="T5" fmla="*/ 0 h 326"/>
                <a:gd name="T6" fmla="*/ 0 w 537"/>
                <a:gd name="T7" fmla="*/ 0 h 326"/>
                <a:gd name="T8" fmla="*/ 0 w 537"/>
                <a:gd name="T9" fmla="*/ 0 h 326"/>
                <a:gd name="T10" fmla="*/ 0 w 537"/>
                <a:gd name="T11" fmla="*/ 0 h 3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7"/>
                <a:gd name="T19" fmla="*/ 0 h 326"/>
                <a:gd name="T20" fmla="*/ 537 w 537"/>
                <a:gd name="T21" fmla="*/ 326 h 3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7" h="326">
                  <a:moveTo>
                    <a:pt x="0" y="0"/>
                  </a:moveTo>
                  <a:lnTo>
                    <a:pt x="0" y="326"/>
                  </a:lnTo>
                  <a:lnTo>
                    <a:pt x="537" y="296"/>
                  </a:lnTo>
                  <a:lnTo>
                    <a:pt x="501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41" name="Freeform 31">
              <a:extLst>
                <a:ext uri="{FF2B5EF4-FFF2-40B4-BE49-F238E27FC236}">
                  <a16:creationId xmlns:a16="http://schemas.microsoft.com/office/drawing/2014/main" id="{C3B76B94-88B9-B348-B118-E92E8525F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" y="2505"/>
              <a:ext cx="378" cy="181"/>
            </a:xfrm>
            <a:custGeom>
              <a:avLst/>
              <a:gdLst>
                <a:gd name="T0" fmla="*/ 0 w 3031"/>
                <a:gd name="T1" fmla="*/ 0 h 1448"/>
                <a:gd name="T2" fmla="*/ 0 w 3031"/>
                <a:gd name="T3" fmla="*/ 0 h 1448"/>
                <a:gd name="T4" fmla="*/ 0 w 3031"/>
                <a:gd name="T5" fmla="*/ 0 h 1448"/>
                <a:gd name="T6" fmla="*/ 0 w 3031"/>
                <a:gd name="T7" fmla="*/ 0 h 1448"/>
                <a:gd name="T8" fmla="*/ 0 w 3031"/>
                <a:gd name="T9" fmla="*/ 0 h 1448"/>
                <a:gd name="T10" fmla="*/ 0 w 3031"/>
                <a:gd name="T11" fmla="*/ 0 h 1448"/>
                <a:gd name="T12" fmla="*/ 0 w 3031"/>
                <a:gd name="T13" fmla="*/ 0 h 1448"/>
                <a:gd name="T14" fmla="*/ 0 w 3031"/>
                <a:gd name="T15" fmla="*/ 0 h 1448"/>
                <a:gd name="T16" fmla="*/ 0 w 3031"/>
                <a:gd name="T17" fmla="*/ 0 h 1448"/>
                <a:gd name="T18" fmla="*/ 0 w 3031"/>
                <a:gd name="T19" fmla="*/ 0 h 1448"/>
                <a:gd name="T20" fmla="*/ 0 w 3031"/>
                <a:gd name="T21" fmla="*/ 0 h 1448"/>
                <a:gd name="T22" fmla="*/ 0 w 3031"/>
                <a:gd name="T23" fmla="*/ 0 h 1448"/>
                <a:gd name="T24" fmla="*/ 0 w 3031"/>
                <a:gd name="T25" fmla="*/ 0 h 1448"/>
                <a:gd name="T26" fmla="*/ 0 w 3031"/>
                <a:gd name="T27" fmla="*/ 0 h 1448"/>
                <a:gd name="T28" fmla="*/ 0 w 3031"/>
                <a:gd name="T29" fmla="*/ 0 h 14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031"/>
                <a:gd name="T46" fmla="*/ 0 h 1448"/>
                <a:gd name="T47" fmla="*/ 3031 w 3031"/>
                <a:gd name="T48" fmla="*/ 1448 h 14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031" h="1448">
                  <a:moveTo>
                    <a:pt x="24" y="0"/>
                  </a:moveTo>
                  <a:lnTo>
                    <a:pt x="0" y="1424"/>
                  </a:lnTo>
                  <a:lnTo>
                    <a:pt x="845" y="1448"/>
                  </a:lnTo>
                  <a:lnTo>
                    <a:pt x="868" y="897"/>
                  </a:lnTo>
                  <a:lnTo>
                    <a:pt x="3013" y="873"/>
                  </a:lnTo>
                  <a:lnTo>
                    <a:pt x="3031" y="594"/>
                  </a:lnTo>
                  <a:lnTo>
                    <a:pt x="863" y="582"/>
                  </a:lnTo>
                  <a:lnTo>
                    <a:pt x="851" y="7"/>
                  </a:lnTo>
                  <a:lnTo>
                    <a:pt x="597" y="19"/>
                  </a:lnTo>
                  <a:lnTo>
                    <a:pt x="574" y="1175"/>
                  </a:lnTo>
                  <a:lnTo>
                    <a:pt x="308" y="1170"/>
                  </a:lnTo>
                  <a:lnTo>
                    <a:pt x="296" y="286"/>
                  </a:lnTo>
                  <a:lnTo>
                    <a:pt x="284" y="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42" name="Freeform 32">
              <a:extLst>
                <a:ext uri="{FF2B5EF4-FFF2-40B4-BE49-F238E27FC236}">
                  <a16:creationId xmlns:a16="http://schemas.microsoft.com/office/drawing/2014/main" id="{0D1EC739-FD8E-3A44-99F5-AECE83858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" y="2510"/>
              <a:ext cx="19" cy="79"/>
            </a:xfrm>
            <a:custGeom>
              <a:avLst/>
              <a:gdLst>
                <a:gd name="T0" fmla="*/ 0 w 154"/>
                <a:gd name="T1" fmla="*/ 0 h 634"/>
                <a:gd name="T2" fmla="*/ 0 w 154"/>
                <a:gd name="T3" fmla="*/ 0 h 634"/>
                <a:gd name="T4" fmla="*/ 0 w 154"/>
                <a:gd name="T5" fmla="*/ 0 h 634"/>
                <a:gd name="T6" fmla="*/ 0 w 154"/>
                <a:gd name="T7" fmla="*/ 0 h 634"/>
                <a:gd name="T8" fmla="*/ 0 w 154"/>
                <a:gd name="T9" fmla="*/ 0 h 634"/>
                <a:gd name="T10" fmla="*/ 0 w 154"/>
                <a:gd name="T11" fmla="*/ 0 h 634"/>
                <a:gd name="T12" fmla="*/ 0 w 154"/>
                <a:gd name="T13" fmla="*/ 0 h 6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4"/>
                <a:gd name="T22" fmla="*/ 0 h 634"/>
                <a:gd name="T23" fmla="*/ 154 w 154"/>
                <a:gd name="T24" fmla="*/ 634 h 6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4" h="634">
                  <a:moveTo>
                    <a:pt x="88" y="47"/>
                  </a:moveTo>
                  <a:lnTo>
                    <a:pt x="0" y="124"/>
                  </a:lnTo>
                  <a:lnTo>
                    <a:pt x="6" y="634"/>
                  </a:lnTo>
                  <a:lnTo>
                    <a:pt x="154" y="623"/>
                  </a:lnTo>
                  <a:lnTo>
                    <a:pt x="148" y="0"/>
                  </a:lnTo>
                  <a:lnTo>
                    <a:pt x="88" y="47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43" name="Freeform 33">
              <a:extLst>
                <a:ext uri="{FF2B5EF4-FFF2-40B4-BE49-F238E27FC236}">
                  <a16:creationId xmlns:a16="http://schemas.microsoft.com/office/drawing/2014/main" id="{F51AD3FA-ED07-A443-85AA-CD9A42116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" y="2526"/>
              <a:ext cx="71" cy="143"/>
            </a:xfrm>
            <a:custGeom>
              <a:avLst/>
              <a:gdLst>
                <a:gd name="T0" fmla="*/ 0 w 567"/>
                <a:gd name="T1" fmla="*/ 0 h 1151"/>
                <a:gd name="T2" fmla="*/ 0 w 567"/>
                <a:gd name="T3" fmla="*/ 0 h 1151"/>
                <a:gd name="T4" fmla="*/ 0 w 567"/>
                <a:gd name="T5" fmla="*/ 0 h 1151"/>
                <a:gd name="T6" fmla="*/ 0 w 567"/>
                <a:gd name="T7" fmla="*/ 0 h 1151"/>
                <a:gd name="T8" fmla="*/ 0 w 567"/>
                <a:gd name="T9" fmla="*/ 0 h 1151"/>
                <a:gd name="T10" fmla="*/ 0 w 567"/>
                <a:gd name="T11" fmla="*/ 0 h 1151"/>
                <a:gd name="T12" fmla="*/ 0 w 567"/>
                <a:gd name="T13" fmla="*/ 0 h 1151"/>
                <a:gd name="T14" fmla="*/ 0 w 567"/>
                <a:gd name="T15" fmla="*/ 0 h 11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7"/>
                <a:gd name="T25" fmla="*/ 0 h 1151"/>
                <a:gd name="T26" fmla="*/ 567 w 567"/>
                <a:gd name="T27" fmla="*/ 1151 h 115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7" h="1151">
                  <a:moveTo>
                    <a:pt x="0" y="18"/>
                  </a:moveTo>
                  <a:lnTo>
                    <a:pt x="0" y="1151"/>
                  </a:lnTo>
                  <a:lnTo>
                    <a:pt x="89" y="1074"/>
                  </a:lnTo>
                  <a:lnTo>
                    <a:pt x="124" y="118"/>
                  </a:lnTo>
                  <a:lnTo>
                    <a:pt x="490" y="101"/>
                  </a:lnTo>
                  <a:lnTo>
                    <a:pt x="567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44" name="Freeform 34">
              <a:extLst>
                <a:ext uri="{FF2B5EF4-FFF2-40B4-BE49-F238E27FC236}">
                  <a16:creationId xmlns:a16="http://schemas.microsoft.com/office/drawing/2014/main" id="{954ED297-8732-0E4C-AE09-40F962186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" y="2598"/>
              <a:ext cx="373" cy="85"/>
            </a:xfrm>
            <a:custGeom>
              <a:avLst/>
              <a:gdLst>
                <a:gd name="T0" fmla="*/ 0 w 2983"/>
                <a:gd name="T1" fmla="*/ 0 h 682"/>
                <a:gd name="T2" fmla="*/ 0 w 2983"/>
                <a:gd name="T3" fmla="*/ 0 h 682"/>
                <a:gd name="T4" fmla="*/ 0 w 2983"/>
                <a:gd name="T5" fmla="*/ 0 h 682"/>
                <a:gd name="T6" fmla="*/ 0 w 2983"/>
                <a:gd name="T7" fmla="*/ 0 h 682"/>
                <a:gd name="T8" fmla="*/ 0 w 2983"/>
                <a:gd name="T9" fmla="*/ 0 h 682"/>
                <a:gd name="T10" fmla="*/ 0 w 2983"/>
                <a:gd name="T11" fmla="*/ 0 h 682"/>
                <a:gd name="T12" fmla="*/ 0 w 2983"/>
                <a:gd name="T13" fmla="*/ 0 h 682"/>
                <a:gd name="T14" fmla="*/ 0 w 2983"/>
                <a:gd name="T15" fmla="*/ 0 h 682"/>
                <a:gd name="T16" fmla="*/ 0 w 2983"/>
                <a:gd name="T17" fmla="*/ 0 h 682"/>
                <a:gd name="T18" fmla="*/ 0 w 2983"/>
                <a:gd name="T19" fmla="*/ 0 h 6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83"/>
                <a:gd name="T31" fmla="*/ 0 h 682"/>
                <a:gd name="T32" fmla="*/ 2983 w 2983"/>
                <a:gd name="T33" fmla="*/ 682 h 6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83" h="682">
                  <a:moveTo>
                    <a:pt x="690" y="0"/>
                  </a:moveTo>
                  <a:lnTo>
                    <a:pt x="690" y="570"/>
                  </a:lnTo>
                  <a:lnTo>
                    <a:pt x="123" y="564"/>
                  </a:lnTo>
                  <a:lnTo>
                    <a:pt x="0" y="665"/>
                  </a:lnTo>
                  <a:lnTo>
                    <a:pt x="821" y="682"/>
                  </a:lnTo>
                  <a:lnTo>
                    <a:pt x="844" y="137"/>
                  </a:lnTo>
                  <a:lnTo>
                    <a:pt x="2948" y="137"/>
                  </a:lnTo>
                  <a:lnTo>
                    <a:pt x="2983" y="0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45" name="Freeform 35">
              <a:extLst>
                <a:ext uri="{FF2B5EF4-FFF2-40B4-BE49-F238E27FC236}">
                  <a16:creationId xmlns:a16="http://schemas.microsoft.com/office/drawing/2014/main" id="{E212562F-567A-FA49-950E-E62A513F2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571"/>
              <a:ext cx="304" cy="89"/>
            </a:xfrm>
            <a:custGeom>
              <a:avLst/>
              <a:gdLst>
                <a:gd name="T0" fmla="*/ 0 w 2432"/>
                <a:gd name="T1" fmla="*/ 0 h 719"/>
                <a:gd name="T2" fmla="*/ 0 w 2432"/>
                <a:gd name="T3" fmla="*/ 0 h 719"/>
                <a:gd name="T4" fmla="*/ 0 w 2432"/>
                <a:gd name="T5" fmla="*/ 0 h 719"/>
                <a:gd name="T6" fmla="*/ 0 w 2432"/>
                <a:gd name="T7" fmla="*/ 0 h 719"/>
                <a:gd name="T8" fmla="*/ 0 w 2432"/>
                <a:gd name="T9" fmla="*/ 0 h 719"/>
                <a:gd name="T10" fmla="*/ 0 w 2432"/>
                <a:gd name="T11" fmla="*/ 0 h 719"/>
                <a:gd name="T12" fmla="*/ 0 w 2432"/>
                <a:gd name="T13" fmla="*/ 0 h 719"/>
                <a:gd name="T14" fmla="*/ 0 w 2432"/>
                <a:gd name="T15" fmla="*/ 0 h 719"/>
                <a:gd name="T16" fmla="*/ 0 w 2432"/>
                <a:gd name="T17" fmla="*/ 0 h 719"/>
                <a:gd name="T18" fmla="*/ 0 w 2432"/>
                <a:gd name="T19" fmla="*/ 0 h 719"/>
                <a:gd name="T20" fmla="*/ 0 w 2432"/>
                <a:gd name="T21" fmla="*/ 0 h 719"/>
                <a:gd name="T22" fmla="*/ 0 w 2432"/>
                <a:gd name="T23" fmla="*/ 0 h 719"/>
                <a:gd name="T24" fmla="*/ 0 w 2432"/>
                <a:gd name="T25" fmla="*/ 0 h 719"/>
                <a:gd name="T26" fmla="*/ 0 w 2432"/>
                <a:gd name="T27" fmla="*/ 0 h 719"/>
                <a:gd name="T28" fmla="*/ 0 w 2432"/>
                <a:gd name="T29" fmla="*/ 0 h 719"/>
                <a:gd name="T30" fmla="*/ 0 w 2432"/>
                <a:gd name="T31" fmla="*/ 0 h 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32"/>
                <a:gd name="T49" fmla="*/ 0 h 719"/>
                <a:gd name="T50" fmla="*/ 2432 w 2432"/>
                <a:gd name="T51" fmla="*/ 719 h 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32" h="719">
                  <a:moveTo>
                    <a:pt x="0" y="0"/>
                  </a:moveTo>
                  <a:lnTo>
                    <a:pt x="2288" y="0"/>
                  </a:lnTo>
                  <a:lnTo>
                    <a:pt x="2432" y="215"/>
                  </a:lnTo>
                  <a:lnTo>
                    <a:pt x="2288" y="431"/>
                  </a:lnTo>
                  <a:lnTo>
                    <a:pt x="2288" y="719"/>
                  </a:lnTo>
                  <a:lnTo>
                    <a:pt x="1717" y="719"/>
                  </a:lnTo>
                  <a:lnTo>
                    <a:pt x="1717" y="575"/>
                  </a:lnTo>
                  <a:lnTo>
                    <a:pt x="2145" y="575"/>
                  </a:lnTo>
                  <a:lnTo>
                    <a:pt x="2145" y="431"/>
                  </a:lnTo>
                  <a:lnTo>
                    <a:pt x="1860" y="431"/>
                  </a:lnTo>
                  <a:lnTo>
                    <a:pt x="1860" y="288"/>
                  </a:lnTo>
                  <a:lnTo>
                    <a:pt x="2145" y="288"/>
                  </a:lnTo>
                  <a:lnTo>
                    <a:pt x="2145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46" name="Freeform 36">
              <a:extLst>
                <a:ext uri="{FF2B5EF4-FFF2-40B4-BE49-F238E27FC236}">
                  <a16:creationId xmlns:a16="http://schemas.microsoft.com/office/drawing/2014/main" id="{165A4075-7449-B244-9E48-525813A7A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606"/>
              <a:ext cx="215" cy="18"/>
            </a:xfrm>
            <a:custGeom>
              <a:avLst/>
              <a:gdLst>
                <a:gd name="T0" fmla="*/ 0 w 1717"/>
                <a:gd name="T1" fmla="*/ 0 h 143"/>
                <a:gd name="T2" fmla="*/ 0 w 1717"/>
                <a:gd name="T3" fmla="*/ 0 h 143"/>
                <a:gd name="T4" fmla="*/ 0 w 1717"/>
                <a:gd name="T5" fmla="*/ 0 h 143"/>
                <a:gd name="T6" fmla="*/ 0 w 1717"/>
                <a:gd name="T7" fmla="*/ 0 h 143"/>
                <a:gd name="T8" fmla="*/ 0 w 1717"/>
                <a:gd name="T9" fmla="*/ 0 h 143"/>
                <a:gd name="T10" fmla="*/ 0 w 1717"/>
                <a:gd name="T11" fmla="*/ 0 h 143"/>
                <a:gd name="T12" fmla="*/ 0 w 1717"/>
                <a:gd name="T13" fmla="*/ 0 h 1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17"/>
                <a:gd name="T22" fmla="*/ 0 h 143"/>
                <a:gd name="T23" fmla="*/ 1717 w 1717"/>
                <a:gd name="T24" fmla="*/ 143 h 14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17" h="143">
                  <a:moveTo>
                    <a:pt x="143" y="0"/>
                  </a:moveTo>
                  <a:lnTo>
                    <a:pt x="1717" y="0"/>
                  </a:lnTo>
                  <a:lnTo>
                    <a:pt x="1717" y="143"/>
                  </a:lnTo>
                  <a:lnTo>
                    <a:pt x="107" y="143"/>
                  </a:lnTo>
                  <a:lnTo>
                    <a:pt x="0" y="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47" name="Freeform 37">
              <a:extLst>
                <a:ext uri="{FF2B5EF4-FFF2-40B4-BE49-F238E27FC236}">
                  <a16:creationId xmlns:a16="http://schemas.microsoft.com/office/drawing/2014/main" id="{3CA25F5C-FAC9-9C4C-A52D-CD4EAB3F7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" y="2499"/>
              <a:ext cx="125" cy="197"/>
            </a:xfrm>
            <a:custGeom>
              <a:avLst/>
              <a:gdLst>
                <a:gd name="T0" fmla="*/ 0 w 1001"/>
                <a:gd name="T1" fmla="*/ 0 h 1580"/>
                <a:gd name="T2" fmla="*/ 0 w 1001"/>
                <a:gd name="T3" fmla="*/ 0 h 1580"/>
                <a:gd name="T4" fmla="*/ 0 w 1001"/>
                <a:gd name="T5" fmla="*/ 0 h 1580"/>
                <a:gd name="T6" fmla="*/ 0 w 1001"/>
                <a:gd name="T7" fmla="*/ 0 h 1580"/>
                <a:gd name="T8" fmla="*/ 0 w 1001"/>
                <a:gd name="T9" fmla="*/ 0 h 1580"/>
                <a:gd name="T10" fmla="*/ 0 w 1001"/>
                <a:gd name="T11" fmla="*/ 0 h 1580"/>
                <a:gd name="T12" fmla="*/ 0 w 1001"/>
                <a:gd name="T13" fmla="*/ 0 h 1580"/>
                <a:gd name="T14" fmla="*/ 0 w 1001"/>
                <a:gd name="T15" fmla="*/ 0 h 1580"/>
                <a:gd name="T16" fmla="*/ 0 w 1001"/>
                <a:gd name="T17" fmla="*/ 0 h 1580"/>
                <a:gd name="T18" fmla="*/ 0 w 1001"/>
                <a:gd name="T19" fmla="*/ 0 h 1580"/>
                <a:gd name="T20" fmla="*/ 0 w 1001"/>
                <a:gd name="T21" fmla="*/ 0 h 1580"/>
                <a:gd name="T22" fmla="*/ 0 w 1001"/>
                <a:gd name="T23" fmla="*/ 0 h 158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01"/>
                <a:gd name="T37" fmla="*/ 0 h 1580"/>
                <a:gd name="T38" fmla="*/ 1001 w 1001"/>
                <a:gd name="T39" fmla="*/ 1580 h 158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01" h="1580">
                  <a:moveTo>
                    <a:pt x="0" y="0"/>
                  </a:moveTo>
                  <a:lnTo>
                    <a:pt x="0" y="1580"/>
                  </a:lnTo>
                  <a:lnTo>
                    <a:pt x="1001" y="1580"/>
                  </a:lnTo>
                  <a:lnTo>
                    <a:pt x="1001" y="862"/>
                  </a:lnTo>
                  <a:lnTo>
                    <a:pt x="858" y="862"/>
                  </a:lnTo>
                  <a:lnTo>
                    <a:pt x="858" y="1436"/>
                  </a:lnTo>
                  <a:lnTo>
                    <a:pt x="143" y="1436"/>
                  </a:lnTo>
                  <a:lnTo>
                    <a:pt x="143" y="143"/>
                  </a:lnTo>
                  <a:lnTo>
                    <a:pt x="1001" y="143"/>
                  </a:lnTo>
                  <a:lnTo>
                    <a:pt x="10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48" name="Freeform 38">
              <a:extLst>
                <a:ext uri="{FF2B5EF4-FFF2-40B4-BE49-F238E27FC236}">
                  <a16:creationId xmlns:a16="http://schemas.microsoft.com/office/drawing/2014/main" id="{B2E05E3B-44A8-9042-BBF1-BE3E80676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35"/>
              <a:ext cx="53" cy="125"/>
            </a:xfrm>
            <a:custGeom>
              <a:avLst/>
              <a:gdLst>
                <a:gd name="T0" fmla="*/ 0 w 428"/>
                <a:gd name="T1" fmla="*/ 0 h 1007"/>
                <a:gd name="T2" fmla="*/ 0 w 428"/>
                <a:gd name="T3" fmla="*/ 0 h 1007"/>
                <a:gd name="T4" fmla="*/ 0 w 428"/>
                <a:gd name="T5" fmla="*/ 0 h 1007"/>
                <a:gd name="T6" fmla="*/ 0 w 428"/>
                <a:gd name="T7" fmla="*/ 0 h 1007"/>
                <a:gd name="T8" fmla="*/ 0 w 428"/>
                <a:gd name="T9" fmla="*/ 0 h 1007"/>
                <a:gd name="T10" fmla="*/ 0 w 428"/>
                <a:gd name="T11" fmla="*/ 0 h 1007"/>
                <a:gd name="T12" fmla="*/ 0 w 428"/>
                <a:gd name="T13" fmla="*/ 0 h 1007"/>
                <a:gd name="T14" fmla="*/ 0 w 428"/>
                <a:gd name="T15" fmla="*/ 0 h 1007"/>
                <a:gd name="T16" fmla="*/ 0 w 428"/>
                <a:gd name="T17" fmla="*/ 0 h 1007"/>
                <a:gd name="T18" fmla="*/ 0 w 428"/>
                <a:gd name="T19" fmla="*/ 0 h 10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28"/>
                <a:gd name="T31" fmla="*/ 0 h 1007"/>
                <a:gd name="T32" fmla="*/ 428 w 428"/>
                <a:gd name="T33" fmla="*/ 1007 h 10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28" h="1007">
                  <a:moveTo>
                    <a:pt x="0" y="0"/>
                  </a:moveTo>
                  <a:lnTo>
                    <a:pt x="0" y="1007"/>
                  </a:lnTo>
                  <a:lnTo>
                    <a:pt x="428" y="1007"/>
                  </a:lnTo>
                  <a:lnTo>
                    <a:pt x="428" y="0"/>
                  </a:lnTo>
                  <a:lnTo>
                    <a:pt x="285" y="0"/>
                  </a:lnTo>
                  <a:lnTo>
                    <a:pt x="285" y="863"/>
                  </a:lnTo>
                  <a:lnTo>
                    <a:pt x="143" y="863"/>
                  </a:lnTo>
                  <a:lnTo>
                    <a:pt x="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49" name="Freeform 39">
              <a:extLst>
                <a:ext uri="{FF2B5EF4-FFF2-40B4-BE49-F238E27FC236}">
                  <a16:creationId xmlns:a16="http://schemas.microsoft.com/office/drawing/2014/main" id="{13FE8A8F-CA7F-F64A-97A3-810FD7364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35"/>
              <a:ext cx="53" cy="18"/>
            </a:xfrm>
            <a:custGeom>
              <a:avLst/>
              <a:gdLst>
                <a:gd name="T0" fmla="*/ 0 w 428"/>
                <a:gd name="T1" fmla="*/ 0 h 145"/>
                <a:gd name="T2" fmla="*/ 0 w 428"/>
                <a:gd name="T3" fmla="*/ 0 h 145"/>
                <a:gd name="T4" fmla="*/ 0 w 428"/>
                <a:gd name="T5" fmla="*/ 0 h 145"/>
                <a:gd name="T6" fmla="*/ 0 w 428"/>
                <a:gd name="T7" fmla="*/ 0 h 145"/>
                <a:gd name="T8" fmla="*/ 0 w 428"/>
                <a:gd name="T9" fmla="*/ 0 h 145"/>
                <a:gd name="T10" fmla="*/ 0 w 428"/>
                <a:gd name="T11" fmla="*/ 0 h 1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145"/>
                <a:gd name="T20" fmla="*/ 428 w 428"/>
                <a:gd name="T21" fmla="*/ 145 h 1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145">
                  <a:moveTo>
                    <a:pt x="0" y="145"/>
                  </a:moveTo>
                  <a:lnTo>
                    <a:pt x="428" y="145"/>
                  </a:lnTo>
                  <a:lnTo>
                    <a:pt x="428" y="0"/>
                  </a:ln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50" name="Freeform 40">
              <a:extLst>
                <a:ext uri="{FF2B5EF4-FFF2-40B4-BE49-F238E27FC236}">
                  <a16:creationId xmlns:a16="http://schemas.microsoft.com/office/drawing/2014/main" id="{98A409E8-6D68-254F-ACF8-23A61F41C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499"/>
              <a:ext cx="18" cy="90"/>
            </a:xfrm>
            <a:custGeom>
              <a:avLst/>
              <a:gdLst>
                <a:gd name="T0" fmla="*/ 0 w 143"/>
                <a:gd name="T1" fmla="*/ 0 h 718"/>
                <a:gd name="T2" fmla="*/ 0 w 143"/>
                <a:gd name="T3" fmla="*/ 0 h 718"/>
                <a:gd name="T4" fmla="*/ 0 w 143"/>
                <a:gd name="T5" fmla="*/ 0 h 718"/>
                <a:gd name="T6" fmla="*/ 0 w 143"/>
                <a:gd name="T7" fmla="*/ 0 h 718"/>
                <a:gd name="T8" fmla="*/ 0 w 143"/>
                <a:gd name="T9" fmla="*/ 0 h 718"/>
                <a:gd name="T10" fmla="*/ 0 w 143"/>
                <a:gd name="T11" fmla="*/ 0 h 7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3"/>
                <a:gd name="T19" fmla="*/ 0 h 718"/>
                <a:gd name="T20" fmla="*/ 143 w 143"/>
                <a:gd name="T21" fmla="*/ 718 h 7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3" h="718">
                  <a:moveTo>
                    <a:pt x="0" y="0"/>
                  </a:moveTo>
                  <a:lnTo>
                    <a:pt x="0" y="718"/>
                  </a:lnTo>
                  <a:lnTo>
                    <a:pt x="143" y="718"/>
                  </a:lnTo>
                  <a:lnTo>
                    <a:pt x="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51" name="Freeform 41">
              <a:extLst>
                <a:ext uri="{FF2B5EF4-FFF2-40B4-BE49-F238E27FC236}">
                  <a16:creationId xmlns:a16="http://schemas.microsoft.com/office/drawing/2014/main" id="{36B036DE-314B-5B41-8912-A4443F9B0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" y="2606"/>
              <a:ext cx="89" cy="90"/>
            </a:xfrm>
            <a:custGeom>
              <a:avLst/>
              <a:gdLst>
                <a:gd name="T0" fmla="*/ 0 w 714"/>
                <a:gd name="T1" fmla="*/ 0 h 718"/>
                <a:gd name="T2" fmla="*/ 0 w 714"/>
                <a:gd name="T3" fmla="*/ 0 h 718"/>
                <a:gd name="T4" fmla="*/ 0 w 714"/>
                <a:gd name="T5" fmla="*/ 0 h 718"/>
                <a:gd name="T6" fmla="*/ 0 w 714"/>
                <a:gd name="T7" fmla="*/ 0 h 718"/>
                <a:gd name="T8" fmla="*/ 0 w 714"/>
                <a:gd name="T9" fmla="*/ 0 h 718"/>
                <a:gd name="T10" fmla="*/ 0 w 714"/>
                <a:gd name="T11" fmla="*/ 0 h 718"/>
                <a:gd name="T12" fmla="*/ 0 w 714"/>
                <a:gd name="T13" fmla="*/ 0 h 718"/>
                <a:gd name="T14" fmla="*/ 0 w 714"/>
                <a:gd name="T15" fmla="*/ 0 h 718"/>
                <a:gd name="T16" fmla="*/ 0 w 714"/>
                <a:gd name="T17" fmla="*/ 0 h 718"/>
                <a:gd name="T18" fmla="*/ 0 w 714"/>
                <a:gd name="T19" fmla="*/ 0 h 718"/>
                <a:gd name="T20" fmla="*/ 0 w 714"/>
                <a:gd name="T21" fmla="*/ 0 h 718"/>
                <a:gd name="T22" fmla="*/ 0 w 714"/>
                <a:gd name="T23" fmla="*/ 0 h 718"/>
                <a:gd name="T24" fmla="*/ 0 w 714"/>
                <a:gd name="T25" fmla="*/ 0 h 718"/>
                <a:gd name="T26" fmla="*/ 0 w 714"/>
                <a:gd name="T27" fmla="*/ 0 h 7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14"/>
                <a:gd name="T43" fmla="*/ 0 h 718"/>
                <a:gd name="T44" fmla="*/ 714 w 714"/>
                <a:gd name="T45" fmla="*/ 718 h 7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14" h="718">
                  <a:moveTo>
                    <a:pt x="0" y="287"/>
                  </a:moveTo>
                  <a:lnTo>
                    <a:pt x="0" y="718"/>
                  </a:lnTo>
                  <a:lnTo>
                    <a:pt x="714" y="718"/>
                  </a:lnTo>
                  <a:lnTo>
                    <a:pt x="714" y="287"/>
                  </a:lnTo>
                  <a:lnTo>
                    <a:pt x="571" y="287"/>
                  </a:lnTo>
                  <a:lnTo>
                    <a:pt x="571" y="574"/>
                  </a:lnTo>
                  <a:lnTo>
                    <a:pt x="143" y="574"/>
                  </a:lnTo>
                  <a:lnTo>
                    <a:pt x="143" y="431"/>
                  </a:lnTo>
                  <a:lnTo>
                    <a:pt x="286" y="431"/>
                  </a:lnTo>
                  <a:lnTo>
                    <a:pt x="286" y="0"/>
                  </a:lnTo>
                  <a:lnTo>
                    <a:pt x="143" y="0"/>
                  </a:lnTo>
                  <a:lnTo>
                    <a:pt x="143" y="287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/>
            </a:p>
          </p:txBody>
        </p:sp>
      </p:grpSp>
      <p:sp>
        <p:nvSpPr>
          <p:cNvPr id="5131" name="AutoShape 42">
            <a:extLst>
              <a:ext uri="{FF2B5EF4-FFF2-40B4-BE49-F238E27FC236}">
                <a16:creationId xmlns:a16="http://schemas.microsoft.com/office/drawing/2014/main" id="{5DE9C642-469B-864E-8252-14910F59C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9576" y="2314575"/>
            <a:ext cx="555625" cy="647700"/>
          </a:xfrm>
          <a:prstGeom prst="foldedCorner">
            <a:avLst>
              <a:gd name="adj" fmla="val 29713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20000"/>
              </a:lnSpc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-----</a:t>
            </a:r>
          </a:p>
          <a:p>
            <a:pPr algn="ctr">
              <a:lnSpc>
                <a:spcPct val="20000"/>
              </a:lnSpc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-----</a:t>
            </a:r>
          </a:p>
          <a:p>
            <a:pPr algn="ctr">
              <a:lnSpc>
                <a:spcPct val="30000"/>
              </a:lnSpc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-----</a:t>
            </a:r>
          </a:p>
        </p:txBody>
      </p:sp>
      <p:sp>
        <p:nvSpPr>
          <p:cNvPr id="5132" name="Text Box 43">
            <a:extLst>
              <a:ext uri="{FF2B5EF4-FFF2-40B4-BE49-F238E27FC236}">
                <a16:creationId xmlns:a16="http://schemas.microsoft.com/office/drawing/2014/main" id="{2C1D07EC-6F15-A54C-9FF2-390AB3884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0401" y="3838575"/>
            <a:ext cx="65918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u="sng" dirty="0">
                <a:solidFill>
                  <a:schemeClr val="tx1"/>
                </a:solidFill>
                <a:latin typeface="+mn-lt"/>
              </a:rPr>
              <a:t>Given</a:t>
            </a:r>
            <a:r>
              <a:rPr lang="en-US" altLang="en-US" dirty="0">
                <a:solidFill>
                  <a:schemeClr val="tx1"/>
                </a:solidFill>
                <a:latin typeface="+mn-lt"/>
              </a:rPr>
              <a:t>: both parties already know the same </a:t>
            </a:r>
            <a:r>
              <a:rPr lang="en-US" altLang="en-US" dirty="0">
                <a:solidFill>
                  <a:schemeClr val="accent2"/>
                </a:solidFill>
                <a:latin typeface="+mn-lt"/>
              </a:rPr>
              <a:t>secret</a:t>
            </a:r>
            <a:r>
              <a:rPr lang="en-US" altLang="en-US" dirty="0">
                <a:solidFill>
                  <a:schemeClr val="tx1"/>
                </a:solidFill>
                <a:latin typeface="+mn-lt"/>
              </a:rPr>
              <a:t> </a:t>
            </a:r>
          </a:p>
        </p:txBody>
      </p:sp>
      <p:sp>
        <p:nvSpPr>
          <p:cNvPr id="5134" name="Text Box 45">
            <a:extLst>
              <a:ext uri="{FF2B5EF4-FFF2-40B4-BE49-F238E27FC236}">
                <a16:creationId xmlns:a16="http://schemas.microsoft.com/office/drawing/2014/main" id="{E4C0D507-3B1E-D64E-ADAE-5E2DA55EC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419600"/>
            <a:ext cx="47692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u="sng">
                <a:solidFill>
                  <a:schemeClr val="tx1"/>
                </a:solidFill>
                <a:latin typeface="+mn-lt"/>
              </a:rPr>
              <a:t>Goal</a:t>
            </a:r>
            <a:r>
              <a:rPr lang="en-US" altLang="en-US">
                <a:solidFill>
                  <a:schemeClr val="tx1"/>
                </a:solidFill>
                <a:latin typeface="+mn-lt"/>
              </a:rPr>
              <a:t>: send a message confidentially</a:t>
            </a:r>
          </a:p>
        </p:txBody>
      </p:sp>
      <p:sp>
        <p:nvSpPr>
          <p:cNvPr id="5135" name="Text Box 46">
            <a:extLst>
              <a:ext uri="{FF2B5EF4-FFF2-40B4-BE49-F238E27FC236}">
                <a16:creationId xmlns:a16="http://schemas.microsoft.com/office/drawing/2014/main" id="{AEDD629F-23C5-DE4E-A5F2-171773EF2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1359" y="5105745"/>
            <a:ext cx="672652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Any communication system that aims to guarantee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confidentiality must solve this problem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991E92-0748-2D45-BB9B-D3AE1FED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Confidentiality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1F042-49F6-974A-9BAC-9469110771D9}"/>
              </a:ext>
            </a:extLst>
          </p:cNvPr>
          <p:cNvSpPr txBox="1"/>
          <p:nvPr/>
        </p:nvSpPr>
        <p:spPr>
          <a:xfrm>
            <a:off x="8207913" y="4342457"/>
            <a:ext cx="2237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is this achieved in practice?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17B436-7350-D74A-B444-624EC41DBED2}"/>
              </a:ext>
            </a:extLst>
          </p:cNvPr>
          <p:cNvGrpSpPr/>
          <p:nvPr/>
        </p:nvGrpSpPr>
        <p:grpSpPr>
          <a:xfrm>
            <a:off x="4567388" y="4329788"/>
            <a:ext cx="3670920" cy="513000"/>
            <a:chOff x="4567388" y="4329788"/>
            <a:chExt cx="3670920" cy="51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804AAA4-886B-8B4C-AE4E-2D7A605EC11C}"/>
                    </a:ext>
                  </a:extLst>
                </p14:cNvPr>
                <p14:cNvContentPartPr/>
                <p14:nvPr/>
              </p14:nvContentPartPr>
              <p14:xfrm>
                <a:off x="4567388" y="4329788"/>
                <a:ext cx="3670920" cy="43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804AAA4-886B-8B4C-AE4E-2D7A605EC11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49748" y="4312148"/>
                  <a:ext cx="37065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38B8236-5BD8-3C47-A7FA-A1884828EF8A}"/>
                    </a:ext>
                  </a:extLst>
                </p14:cNvPr>
                <p14:cNvContentPartPr/>
                <p14:nvPr/>
              </p14:nvContentPartPr>
              <p14:xfrm>
                <a:off x="7427228" y="4367588"/>
                <a:ext cx="745560" cy="361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38B8236-5BD8-3C47-A7FA-A1884828EF8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09228" y="4349588"/>
                  <a:ext cx="7812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5D2E594-4EC3-D346-9355-3A57BC897101}"/>
                    </a:ext>
                  </a:extLst>
                </p14:cNvPr>
                <p14:cNvContentPartPr/>
                <p14:nvPr/>
              </p14:nvContentPartPr>
              <p14:xfrm>
                <a:off x="8012228" y="4740908"/>
                <a:ext cx="154440" cy="101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5D2E594-4EC3-D346-9355-3A57BC8971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94588" y="4722908"/>
                  <a:ext cx="190080" cy="137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734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0C259E99-E5BD-F846-BEE5-2CEB55559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ECB vs. CBC</a:t>
            </a:r>
          </a:p>
        </p:txBody>
      </p:sp>
      <p:pic>
        <p:nvPicPr>
          <p:cNvPr id="27652" name="Picture 3" descr="preneel1">
            <a:extLst>
              <a:ext uri="{FF2B5EF4-FFF2-40B4-BE49-F238E27FC236}">
                <a16:creationId xmlns:a16="http://schemas.microsoft.com/office/drawing/2014/main" id="{96C1E58B-416D-A64C-8BD6-11DA7014D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" t="3726" r="6502" b="4968"/>
          <a:stretch>
            <a:fillRect/>
          </a:stretch>
        </p:blipFill>
        <p:spPr bwMode="auto">
          <a:xfrm>
            <a:off x="5281676" y="1850573"/>
            <a:ext cx="149701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4" descr="preneel2">
            <a:extLst>
              <a:ext uri="{FF2B5EF4-FFF2-40B4-BE49-F238E27FC236}">
                <a16:creationId xmlns:a16="http://schemas.microsoft.com/office/drawing/2014/main" id="{9FF7F966-60CF-3548-93D4-2822C8498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" t="2757" r="4185" b="3503"/>
          <a:stretch>
            <a:fillRect/>
          </a:stretch>
        </p:blipFill>
        <p:spPr bwMode="auto">
          <a:xfrm>
            <a:off x="3273488" y="4060373"/>
            <a:ext cx="14859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5" descr="preneel3">
            <a:extLst>
              <a:ext uri="{FF2B5EF4-FFF2-40B4-BE49-F238E27FC236}">
                <a16:creationId xmlns:a16="http://schemas.microsoft.com/office/drawing/2014/main" id="{0CC269E2-8499-3B4C-968E-DA6101E6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" t="2751" r="3188" b="2722"/>
          <a:stretch>
            <a:fillRect/>
          </a:stretch>
        </p:blipFill>
        <p:spPr bwMode="auto">
          <a:xfrm>
            <a:off x="7464489" y="4060373"/>
            <a:ext cx="14573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Line 6">
            <a:extLst>
              <a:ext uri="{FF2B5EF4-FFF2-40B4-BE49-F238E27FC236}">
                <a16:creationId xmlns:a16="http://schemas.microsoft.com/office/drawing/2014/main" id="{60074EEE-CA9B-4D41-91EA-B82FDEF5C1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5088" y="3222173"/>
            <a:ext cx="522288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6" name="Line 7">
            <a:extLst>
              <a:ext uri="{FF2B5EF4-FFF2-40B4-BE49-F238E27FC236}">
                <a16:creationId xmlns:a16="http://schemas.microsoft.com/office/drawing/2014/main" id="{6D07275D-D68A-BB4C-BEBF-51C04BB35D5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9976" y="3222173"/>
            <a:ext cx="696912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7" name="Text Box 8">
            <a:extLst>
              <a:ext uri="{FF2B5EF4-FFF2-40B4-BE49-F238E27FC236}">
                <a16:creationId xmlns:a16="http://schemas.microsoft.com/office/drawing/2014/main" id="{92565C30-743C-EE4D-B74C-A6972C3BB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1301" y="3103112"/>
            <a:ext cx="24336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AES in ECB mode</a:t>
            </a:r>
          </a:p>
        </p:txBody>
      </p:sp>
      <p:sp>
        <p:nvSpPr>
          <p:cNvPr id="27658" name="Text Box 9">
            <a:extLst>
              <a:ext uri="{FF2B5EF4-FFF2-40B4-BE49-F238E27FC236}">
                <a16:creationId xmlns:a16="http://schemas.microsoft.com/office/drawing/2014/main" id="{1FD442ED-0576-0946-8DB0-CFD341DF3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701" y="3145974"/>
            <a:ext cx="25521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AES in CBC mode</a:t>
            </a:r>
          </a:p>
        </p:txBody>
      </p:sp>
      <p:sp>
        <p:nvSpPr>
          <p:cNvPr id="27659" name="Text Box 10">
            <a:extLst>
              <a:ext uri="{FF2B5EF4-FFF2-40B4-BE49-F238E27FC236}">
                <a16:creationId xmlns:a16="http://schemas.microsoft.com/office/drawing/2014/main" id="{E8BB19F9-88BE-5E4A-A0BD-F4AC5C4CA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6089" y="4611237"/>
            <a:ext cx="214674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Similar plaintext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blocks produce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similar ciphertext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blocks (not good!)</a:t>
            </a:r>
          </a:p>
        </p:txBody>
      </p:sp>
      <p:sp>
        <p:nvSpPr>
          <p:cNvPr id="27660" name="AutoShape 11">
            <a:extLst>
              <a:ext uri="{FF2B5EF4-FFF2-40B4-BE49-F238E27FC236}">
                <a16:creationId xmlns:a16="http://schemas.microsoft.com/office/drawing/2014/main" id="{49BE7DD1-149C-FE45-8DDC-E5F8174D8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3802" y="4822373"/>
            <a:ext cx="522287" cy="685800"/>
          </a:xfrm>
          <a:prstGeom prst="leftArrow">
            <a:avLst>
              <a:gd name="adj1" fmla="val 50000"/>
              <a:gd name="adj2" fmla="val 25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677874-2629-8540-8A04-61B8BAF615F0}"/>
              </a:ext>
            </a:extLst>
          </p:cNvPr>
          <p:cNvSpPr txBox="1"/>
          <p:nvPr/>
        </p:nvSpPr>
        <p:spPr>
          <a:xfrm>
            <a:off x="9106676" y="457928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Picture credit: Bart </a:t>
            </a:r>
            <a:r>
              <a:rPr lang="en-US" sz="1600" i="1" dirty="0" err="1"/>
              <a:t>Preneel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772883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C38CA7AB-783B-0A4F-BF23-239CA7722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2075" tIns="46038" rIns="92075" bIns="46038" rtlCol="0">
            <a:normAutofit/>
          </a:bodyPr>
          <a:lstStyle/>
          <a:p>
            <a:pPr algn="ctr"/>
            <a:r>
              <a:rPr lang="en-US" altLang="en-US"/>
              <a:t>Choosing the Initialization Vector</a:t>
            </a:r>
          </a:p>
        </p:txBody>
      </p:sp>
      <p:graphicFrame>
        <p:nvGraphicFramePr>
          <p:cNvPr id="28678" name="Rectangle 3">
            <a:extLst>
              <a:ext uri="{FF2B5EF4-FFF2-40B4-BE49-F238E27FC236}">
                <a16:creationId xmlns:a16="http://schemas.microsoft.com/office/drawing/2014/main" id="{5CC836CC-7CA4-4A39-AC92-D0E68F16F8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0107922"/>
              </p:ext>
            </p:extLst>
          </p:nvPr>
        </p:nvGraphicFramePr>
        <p:xfrm>
          <a:off x="1066800" y="2310063"/>
          <a:ext cx="10058400" cy="3379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4620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>
            <a:extLst>
              <a:ext uri="{FF2B5EF4-FFF2-40B4-BE49-F238E27FC236}">
                <a16:creationId xmlns:a16="http://schemas.microsoft.com/office/drawing/2014/main" id="{CF395F96-0855-C44E-A2FC-493459CA5D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CBC and Electronic Voting</a:t>
            </a:r>
          </a:p>
        </p:txBody>
      </p:sp>
      <p:sp>
        <p:nvSpPr>
          <p:cNvPr id="29700" name="Text Box 3">
            <a:extLst>
              <a:ext uri="{FF2B5EF4-FFF2-40B4-BE49-F238E27FC236}">
                <a16:creationId xmlns:a16="http://schemas.microsoft.com/office/drawing/2014/main" id="{7F16FAAF-895E-4848-A8C6-D091DCD52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3" y="2562226"/>
            <a:ext cx="14510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Initialization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vector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hlink"/>
                </a:solidFill>
                <a:latin typeface="+mn-lt"/>
              </a:rPr>
              <a:t>(supposed to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hlink"/>
                </a:solidFill>
                <a:latin typeface="+mn-lt"/>
              </a:rPr>
              <a:t> be random)</a:t>
            </a:r>
          </a:p>
        </p:txBody>
      </p:sp>
      <p:sp>
        <p:nvSpPr>
          <p:cNvPr id="29701" name="Rectangle 4">
            <a:extLst>
              <a:ext uri="{FF2B5EF4-FFF2-40B4-BE49-F238E27FC236}">
                <a16:creationId xmlns:a16="http://schemas.microsoft.com/office/drawing/2014/main" id="{726A204A-A20F-C04A-8762-0A97C8F50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028825"/>
            <a:ext cx="1371600" cy="457200"/>
          </a:xfrm>
          <a:prstGeom prst="rect">
            <a:avLst/>
          </a:prstGeom>
          <a:noFill/>
          <a:ln w="2857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9702" name="Rectangle 5">
            <a:extLst>
              <a:ext uri="{FF2B5EF4-FFF2-40B4-BE49-F238E27FC236}">
                <a16:creationId xmlns:a16="http://schemas.microsoft.com/office/drawing/2014/main" id="{5FBF70A2-8188-394D-837C-871D52847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028825"/>
            <a:ext cx="1371600" cy="457200"/>
          </a:xfrm>
          <a:prstGeom prst="rect">
            <a:avLst/>
          </a:prstGeom>
          <a:noFill/>
          <a:ln w="2857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9703" name="Rectangle 6">
            <a:extLst>
              <a:ext uri="{FF2B5EF4-FFF2-40B4-BE49-F238E27FC236}">
                <a16:creationId xmlns:a16="http://schemas.microsoft.com/office/drawing/2014/main" id="{FB273C2A-E3C6-AC42-9A83-862520AB7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2028825"/>
            <a:ext cx="1371600" cy="457200"/>
          </a:xfrm>
          <a:prstGeom prst="rect">
            <a:avLst/>
          </a:prstGeom>
          <a:noFill/>
          <a:ln w="2857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9704" name="Rectangle 7">
            <a:extLst>
              <a:ext uri="{FF2B5EF4-FFF2-40B4-BE49-F238E27FC236}">
                <a16:creationId xmlns:a16="http://schemas.microsoft.com/office/drawing/2014/main" id="{1F1A934C-35BC-B140-A32A-0723AA849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028825"/>
            <a:ext cx="1371600" cy="457200"/>
          </a:xfrm>
          <a:prstGeom prst="rect">
            <a:avLst/>
          </a:prstGeom>
          <a:noFill/>
          <a:ln w="2857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9705" name="Rectangle 8" descr="30%">
            <a:extLst>
              <a:ext uri="{FF2B5EF4-FFF2-40B4-BE49-F238E27FC236}">
                <a16:creationId xmlns:a16="http://schemas.microsoft.com/office/drawing/2014/main" id="{C9C97DFA-2DC2-A748-BAEE-E40FBC115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543425"/>
            <a:ext cx="1371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9706" name="Rectangle 9" descr="30%">
            <a:extLst>
              <a:ext uri="{FF2B5EF4-FFF2-40B4-BE49-F238E27FC236}">
                <a16:creationId xmlns:a16="http://schemas.microsoft.com/office/drawing/2014/main" id="{118BE68A-0BA7-C644-A271-1FFB30A0C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543425"/>
            <a:ext cx="1371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9707" name="Rectangle 10" descr="30%">
            <a:extLst>
              <a:ext uri="{FF2B5EF4-FFF2-40B4-BE49-F238E27FC236}">
                <a16:creationId xmlns:a16="http://schemas.microsoft.com/office/drawing/2014/main" id="{CC4DD7A8-9438-4447-BA35-9A857460E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543425"/>
            <a:ext cx="1371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9708" name="Rectangle 11" descr="30%">
            <a:extLst>
              <a:ext uri="{FF2B5EF4-FFF2-40B4-BE49-F238E27FC236}">
                <a16:creationId xmlns:a16="http://schemas.microsoft.com/office/drawing/2014/main" id="{C433B1B0-A8EB-A34A-B3AF-0C846BC09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4543425"/>
            <a:ext cx="1371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9709" name="Text Box 12">
            <a:extLst>
              <a:ext uri="{FF2B5EF4-FFF2-40B4-BE49-F238E27FC236}">
                <a16:creationId xmlns:a16="http://schemas.microsoft.com/office/drawing/2014/main" id="{22AEE563-5B78-CF43-BC24-632BB6179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5150" y="1876426"/>
            <a:ext cx="1268296" cy="461665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rgbClr val="1C1C1C"/>
                </a:solidFill>
                <a:latin typeface="+mn-lt"/>
              </a:rPr>
              <a:t>plaintext</a:t>
            </a:r>
          </a:p>
        </p:txBody>
      </p:sp>
      <p:sp>
        <p:nvSpPr>
          <p:cNvPr id="29710" name="Text Box 13">
            <a:extLst>
              <a:ext uri="{FF2B5EF4-FFF2-40B4-BE49-F238E27FC236}">
                <a16:creationId xmlns:a16="http://schemas.microsoft.com/office/drawing/2014/main" id="{7B3E8861-EED4-DB4D-82E2-AFCBF8357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0" y="4695826"/>
            <a:ext cx="1446230" cy="461665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rgbClr val="1C1C1C"/>
                </a:solidFill>
                <a:latin typeface="+mn-lt"/>
              </a:rPr>
              <a:t>ciphertext</a:t>
            </a:r>
          </a:p>
        </p:txBody>
      </p:sp>
      <p:sp>
        <p:nvSpPr>
          <p:cNvPr id="29711" name="Rectangle 14">
            <a:extLst>
              <a:ext uri="{FF2B5EF4-FFF2-40B4-BE49-F238E27FC236}">
                <a16:creationId xmlns:a16="http://schemas.microsoft.com/office/drawing/2014/main" id="{D7E54CD2-0041-5841-A23F-863E2AED7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248025"/>
            <a:ext cx="1219200" cy="838200"/>
          </a:xfrm>
          <a:prstGeom prst="rect">
            <a:avLst/>
          </a:prstGeom>
          <a:solidFill>
            <a:srgbClr val="808080"/>
          </a:solidFill>
          <a:ln w="2857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rgbClr val="1C1C1C"/>
                </a:solidFill>
                <a:latin typeface="+mn-lt"/>
              </a:rPr>
              <a:t>DES</a:t>
            </a:r>
          </a:p>
        </p:txBody>
      </p:sp>
      <p:sp>
        <p:nvSpPr>
          <p:cNvPr id="29712" name="Line 15">
            <a:extLst>
              <a:ext uri="{FF2B5EF4-FFF2-40B4-BE49-F238E27FC236}">
                <a16:creationId xmlns:a16="http://schemas.microsoft.com/office/drawing/2014/main" id="{13CE9A98-73DC-A34C-90D6-74A39A7551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3213" y="2295525"/>
            <a:ext cx="0" cy="381000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3" name="Line 16">
            <a:extLst>
              <a:ext uri="{FF2B5EF4-FFF2-40B4-BE49-F238E27FC236}">
                <a16:creationId xmlns:a16="http://schemas.microsoft.com/office/drawing/2014/main" id="{4CAB8B01-7540-F945-85E5-38BF034ACE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4086225"/>
            <a:ext cx="0" cy="381000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4" name="Rectangle 17">
            <a:extLst>
              <a:ext uri="{FF2B5EF4-FFF2-40B4-BE49-F238E27FC236}">
                <a16:creationId xmlns:a16="http://schemas.microsoft.com/office/drawing/2014/main" id="{33DEF6B3-DF54-6C43-B4DE-BEB15903F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248025"/>
            <a:ext cx="1219200" cy="838200"/>
          </a:xfrm>
          <a:prstGeom prst="rect">
            <a:avLst/>
          </a:prstGeom>
          <a:solidFill>
            <a:srgbClr val="808080"/>
          </a:solidFill>
          <a:ln w="2857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rgbClr val="1C1C1C"/>
                </a:solidFill>
                <a:latin typeface="+mn-lt"/>
              </a:rPr>
              <a:t>DES</a:t>
            </a:r>
          </a:p>
        </p:txBody>
      </p:sp>
      <p:sp>
        <p:nvSpPr>
          <p:cNvPr id="29715" name="Line 18">
            <a:extLst>
              <a:ext uri="{FF2B5EF4-FFF2-40B4-BE49-F238E27FC236}">
                <a16:creationId xmlns:a16="http://schemas.microsoft.com/office/drawing/2014/main" id="{20CA7E45-C7E4-8945-97D6-C54EAD9D928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2257425"/>
            <a:ext cx="0" cy="381000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6" name="Line 19">
            <a:extLst>
              <a:ext uri="{FF2B5EF4-FFF2-40B4-BE49-F238E27FC236}">
                <a16:creationId xmlns:a16="http://schemas.microsoft.com/office/drawing/2014/main" id="{96EF9BEC-2A50-794A-97EE-7D8040DE76B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4086225"/>
            <a:ext cx="0" cy="381000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7" name="Rectangle 20">
            <a:extLst>
              <a:ext uri="{FF2B5EF4-FFF2-40B4-BE49-F238E27FC236}">
                <a16:creationId xmlns:a16="http://schemas.microsoft.com/office/drawing/2014/main" id="{CCD61C3F-FE57-8542-A690-B8FAC4B01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248025"/>
            <a:ext cx="1219200" cy="838200"/>
          </a:xfrm>
          <a:prstGeom prst="rect">
            <a:avLst/>
          </a:prstGeom>
          <a:solidFill>
            <a:srgbClr val="808080"/>
          </a:solidFill>
          <a:ln w="2857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rgbClr val="1C1C1C"/>
                </a:solidFill>
                <a:latin typeface="+mn-lt"/>
              </a:rPr>
              <a:t>DES</a:t>
            </a:r>
          </a:p>
        </p:txBody>
      </p:sp>
      <p:sp>
        <p:nvSpPr>
          <p:cNvPr id="29718" name="Line 21">
            <a:extLst>
              <a:ext uri="{FF2B5EF4-FFF2-40B4-BE49-F238E27FC236}">
                <a16:creationId xmlns:a16="http://schemas.microsoft.com/office/drawing/2014/main" id="{2C32BD67-9C3C-8E41-B238-F6AE5869247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5013" y="2257425"/>
            <a:ext cx="0" cy="381000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9" name="Line 22">
            <a:extLst>
              <a:ext uri="{FF2B5EF4-FFF2-40B4-BE49-F238E27FC236}">
                <a16:creationId xmlns:a16="http://schemas.microsoft.com/office/drawing/2014/main" id="{70176B3F-6265-FB46-8C33-183BA86ADFF0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4086225"/>
            <a:ext cx="0" cy="381000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20" name="Rectangle 23">
            <a:extLst>
              <a:ext uri="{FF2B5EF4-FFF2-40B4-BE49-F238E27FC236}">
                <a16:creationId xmlns:a16="http://schemas.microsoft.com/office/drawing/2014/main" id="{F04B30DA-070A-7445-994A-5A1FC2A77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3248025"/>
            <a:ext cx="1219200" cy="838200"/>
          </a:xfrm>
          <a:prstGeom prst="rect">
            <a:avLst/>
          </a:prstGeom>
          <a:solidFill>
            <a:srgbClr val="808080"/>
          </a:solidFill>
          <a:ln w="2857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rgbClr val="1C1C1C"/>
                </a:solidFill>
                <a:latin typeface="+mn-lt"/>
              </a:rPr>
              <a:t>DES</a:t>
            </a:r>
          </a:p>
        </p:txBody>
      </p:sp>
      <p:sp>
        <p:nvSpPr>
          <p:cNvPr id="29721" name="Line 24">
            <a:extLst>
              <a:ext uri="{FF2B5EF4-FFF2-40B4-BE49-F238E27FC236}">
                <a16:creationId xmlns:a16="http://schemas.microsoft.com/office/drawing/2014/main" id="{7F4E391B-5E19-E74D-A080-5124BC80EED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09013" y="2257425"/>
            <a:ext cx="0" cy="381000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22" name="Line 25">
            <a:extLst>
              <a:ext uri="{FF2B5EF4-FFF2-40B4-BE49-F238E27FC236}">
                <a16:creationId xmlns:a16="http://schemas.microsoft.com/office/drawing/2014/main" id="{85F414E0-9B02-8C4D-9A45-B2F1142BC14F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0600" y="4086225"/>
            <a:ext cx="0" cy="381000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23" name="Text Box 26">
            <a:extLst>
              <a:ext uri="{FF2B5EF4-FFF2-40B4-BE49-F238E27FC236}">
                <a16:creationId xmlns:a16="http://schemas.microsoft.com/office/drawing/2014/main" id="{C9A74537-8218-3C4C-9790-E028F9A52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4" y="2486025"/>
            <a:ext cx="5349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>
                <a:solidFill>
                  <a:srgbClr val="666699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29724" name="Line 27">
            <a:extLst>
              <a:ext uri="{FF2B5EF4-FFF2-40B4-BE49-F238E27FC236}">
                <a16:creationId xmlns:a16="http://schemas.microsoft.com/office/drawing/2014/main" id="{72A2801B-1DD9-294A-84D5-901AEAD0BC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3213" y="3019425"/>
            <a:ext cx="0" cy="228600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25" name="Line 28">
            <a:extLst>
              <a:ext uri="{FF2B5EF4-FFF2-40B4-BE49-F238E27FC236}">
                <a16:creationId xmlns:a16="http://schemas.microsoft.com/office/drawing/2014/main" id="{EAC893D0-5268-A440-AD5F-81913A8B2B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8813" y="2819400"/>
            <a:ext cx="762000" cy="0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26" name="Text Box 29">
            <a:extLst>
              <a:ext uri="{FF2B5EF4-FFF2-40B4-BE49-F238E27FC236}">
                <a16:creationId xmlns:a16="http://schemas.microsoft.com/office/drawing/2014/main" id="{4B925F9C-9F6A-8C45-81D6-A190FC58A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825" y="2486025"/>
            <a:ext cx="534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>
                <a:solidFill>
                  <a:srgbClr val="666699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29727" name="Line 30">
            <a:extLst>
              <a:ext uri="{FF2B5EF4-FFF2-40B4-BE49-F238E27FC236}">
                <a16:creationId xmlns:a16="http://schemas.microsoft.com/office/drawing/2014/main" id="{BAD0382B-8658-7241-9CB5-21F89CF392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1013" y="3019425"/>
            <a:ext cx="0" cy="228600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28" name="Text Box 31">
            <a:extLst>
              <a:ext uri="{FF2B5EF4-FFF2-40B4-BE49-F238E27FC236}">
                <a16:creationId xmlns:a16="http://schemas.microsoft.com/office/drawing/2014/main" id="{0CF5F16E-4713-ED48-9B1E-12AE962DC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6414" y="2486025"/>
            <a:ext cx="5349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>
                <a:solidFill>
                  <a:srgbClr val="666699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29729" name="Line 32">
            <a:extLst>
              <a:ext uri="{FF2B5EF4-FFF2-40B4-BE49-F238E27FC236}">
                <a16:creationId xmlns:a16="http://schemas.microsoft.com/office/drawing/2014/main" id="{26827EB3-E16E-3F40-92A0-ED928FF308D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5013" y="3019425"/>
            <a:ext cx="0" cy="228600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30" name="Text Box 33">
            <a:extLst>
              <a:ext uri="{FF2B5EF4-FFF2-40B4-BE49-F238E27FC236}">
                <a16:creationId xmlns:a16="http://schemas.microsoft.com/office/drawing/2014/main" id="{EC00C9A3-A565-FB40-B79D-10C993E35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414" y="2486025"/>
            <a:ext cx="5349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>
                <a:solidFill>
                  <a:srgbClr val="666699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29731" name="Line 34">
            <a:extLst>
              <a:ext uri="{FF2B5EF4-FFF2-40B4-BE49-F238E27FC236}">
                <a16:creationId xmlns:a16="http://schemas.microsoft.com/office/drawing/2014/main" id="{6FBC9163-0545-9744-BDA0-40FD5BDC921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09013" y="3019425"/>
            <a:ext cx="0" cy="228600"/>
          </a:xfrm>
          <a:prstGeom prst="line">
            <a:avLst/>
          </a:prstGeom>
          <a:noFill/>
          <a:ln w="28575">
            <a:solidFill>
              <a:srgbClr val="80808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32" name="Freeform 35">
            <a:extLst>
              <a:ext uri="{FF2B5EF4-FFF2-40B4-BE49-F238E27FC236}">
                <a16:creationId xmlns:a16="http://schemas.microsoft.com/office/drawing/2014/main" id="{14609D80-C839-984E-8D8D-7F76AE0BB22B}"/>
              </a:ext>
            </a:extLst>
          </p:cNvPr>
          <p:cNvSpPr>
            <a:spLocks/>
          </p:cNvSpPr>
          <p:nvPr/>
        </p:nvSpPr>
        <p:spPr bwMode="auto">
          <a:xfrm>
            <a:off x="4114801" y="2854326"/>
            <a:ext cx="1268413" cy="1389063"/>
          </a:xfrm>
          <a:custGeom>
            <a:avLst/>
            <a:gdLst>
              <a:gd name="T0" fmla="*/ 0 w 799"/>
              <a:gd name="T1" fmla="*/ 2147483647 h 875"/>
              <a:gd name="T2" fmla="*/ 2147483647 w 799"/>
              <a:gd name="T3" fmla="*/ 2147483647 h 875"/>
              <a:gd name="T4" fmla="*/ 2147483647 w 799"/>
              <a:gd name="T5" fmla="*/ 0 h 875"/>
              <a:gd name="T6" fmla="*/ 2147483647 w 799"/>
              <a:gd name="T7" fmla="*/ 0 h 875"/>
              <a:gd name="T8" fmla="*/ 0 60000 65536"/>
              <a:gd name="T9" fmla="*/ 0 60000 65536"/>
              <a:gd name="T10" fmla="*/ 0 60000 65536"/>
              <a:gd name="T11" fmla="*/ 0 60000 65536"/>
              <a:gd name="T12" fmla="*/ 0 w 799"/>
              <a:gd name="T13" fmla="*/ 0 h 875"/>
              <a:gd name="T14" fmla="*/ 799 w 799"/>
              <a:gd name="T15" fmla="*/ 875 h 8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99" h="875">
                <a:moveTo>
                  <a:pt x="0" y="872"/>
                </a:moveTo>
                <a:lnTo>
                  <a:pt x="500" y="875"/>
                </a:lnTo>
                <a:lnTo>
                  <a:pt x="492" y="0"/>
                </a:lnTo>
                <a:lnTo>
                  <a:pt x="799" y="0"/>
                </a:lnTo>
              </a:path>
            </a:pathLst>
          </a:custGeom>
          <a:noFill/>
          <a:ln w="28575">
            <a:solidFill>
              <a:srgbClr val="80808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33" name="Freeform 36">
            <a:extLst>
              <a:ext uri="{FF2B5EF4-FFF2-40B4-BE49-F238E27FC236}">
                <a16:creationId xmlns:a16="http://schemas.microsoft.com/office/drawing/2014/main" id="{FE7E2B0B-3273-594F-A713-69BB83352118}"/>
              </a:ext>
            </a:extLst>
          </p:cNvPr>
          <p:cNvSpPr>
            <a:spLocks/>
          </p:cNvSpPr>
          <p:nvPr/>
        </p:nvSpPr>
        <p:spPr bwMode="auto">
          <a:xfrm>
            <a:off x="5562601" y="2867026"/>
            <a:ext cx="1268413" cy="1389063"/>
          </a:xfrm>
          <a:custGeom>
            <a:avLst/>
            <a:gdLst>
              <a:gd name="T0" fmla="*/ 0 w 799"/>
              <a:gd name="T1" fmla="*/ 2147483647 h 875"/>
              <a:gd name="T2" fmla="*/ 2147483647 w 799"/>
              <a:gd name="T3" fmla="*/ 2147483647 h 875"/>
              <a:gd name="T4" fmla="*/ 2147483647 w 799"/>
              <a:gd name="T5" fmla="*/ 0 h 875"/>
              <a:gd name="T6" fmla="*/ 2147483647 w 799"/>
              <a:gd name="T7" fmla="*/ 0 h 875"/>
              <a:gd name="T8" fmla="*/ 0 60000 65536"/>
              <a:gd name="T9" fmla="*/ 0 60000 65536"/>
              <a:gd name="T10" fmla="*/ 0 60000 65536"/>
              <a:gd name="T11" fmla="*/ 0 60000 65536"/>
              <a:gd name="T12" fmla="*/ 0 w 799"/>
              <a:gd name="T13" fmla="*/ 0 h 875"/>
              <a:gd name="T14" fmla="*/ 799 w 799"/>
              <a:gd name="T15" fmla="*/ 875 h 8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99" h="875">
                <a:moveTo>
                  <a:pt x="0" y="872"/>
                </a:moveTo>
                <a:lnTo>
                  <a:pt x="500" y="875"/>
                </a:lnTo>
                <a:lnTo>
                  <a:pt x="492" y="0"/>
                </a:lnTo>
                <a:lnTo>
                  <a:pt x="799" y="0"/>
                </a:lnTo>
              </a:path>
            </a:pathLst>
          </a:custGeom>
          <a:noFill/>
          <a:ln w="28575">
            <a:solidFill>
              <a:srgbClr val="80808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34" name="Freeform 37">
            <a:extLst>
              <a:ext uri="{FF2B5EF4-FFF2-40B4-BE49-F238E27FC236}">
                <a16:creationId xmlns:a16="http://schemas.microsoft.com/office/drawing/2014/main" id="{4B5F2BDB-D8CD-F34A-9E34-852304B58262}"/>
              </a:ext>
            </a:extLst>
          </p:cNvPr>
          <p:cNvSpPr>
            <a:spLocks/>
          </p:cNvSpPr>
          <p:nvPr/>
        </p:nvSpPr>
        <p:spPr bwMode="auto">
          <a:xfrm>
            <a:off x="7113588" y="2867026"/>
            <a:ext cx="1268412" cy="1389063"/>
          </a:xfrm>
          <a:custGeom>
            <a:avLst/>
            <a:gdLst>
              <a:gd name="T0" fmla="*/ 0 w 799"/>
              <a:gd name="T1" fmla="*/ 2147483647 h 875"/>
              <a:gd name="T2" fmla="*/ 2147483647 w 799"/>
              <a:gd name="T3" fmla="*/ 2147483647 h 875"/>
              <a:gd name="T4" fmla="*/ 2147483647 w 799"/>
              <a:gd name="T5" fmla="*/ 0 h 875"/>
              <a:gd name="T6" fmla="*/ 2147483647 w 799"/>
              <a:gd name="T7" fmla="*/ 0 h 875"/>
              <a:gd name="T8" fmla="*/ 0 60000 65536"/>
              <a:gd name="T9" fmla="*/ 0 60000 65536"/>
              <a:gd name="T10" fmla="*/ 0 60000 65536"/>
              <a:gd name="T11" fmla="*/ 0 60000 65536"/>
              <a:gd name="T12" fmla="*/ 0 w 799"/>
              <a:gd name="T13" fmla="*/ 0 h 875"/>
              <a:gd name="T14" fmla="*/ 799 w 799"/>
              <a:gd name="T15" fmla="*/ 875 h 8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99" h="875">
                <a:moveTo>
                  <a:pt x="0" y="872"/>
                </a:moveTo>
                <a:lnTo>
                  <a:pt x="500" y="875"/>
                </a:lnTo>
                <a:lnTo>
                  <a:pt x="492" y="0"/>
                </a:lnTo>
                <a:lnTo>
                  <a:pt x="799" y="0"/>
                </a:lnTo>
              </a:path>
            </a:pathLst>
          </a:custGeom>
          <a:noFill/>
          <a:ln w="28575">
            <a:solidFill>
              <a:srgbClr val="80808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35" name="Text Box 38">
            <a:extLst>
              <a:ext uri="{FF2B5EF4-FFF2-40B4-BE49-F238E27FC236}">
                <a16:creationId xmlns:a16="http://schemas.microsoft.com/office/drawing/2014/main" id="{EC30BAE9-2A40-EA40-9043-10C32C3F4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1" y="5307013"/>
            <a:ext cx="859401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Aft>
                <a:spcPts val="600"/>
              </a:spcAft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Found in the source code for Diebold voting machines:</a:t>
            </a:r>
            <a:endParaRPr lang="en-US" altLang="en-US" sz="2000" dirty="0"/>
          </a:p>
          <a:p>
            <a:pPr>
              <a:buFontTx/>
              <a:buNone/>
            </a:pPr>
            <a:r>
              <a:rPr lang="en-US" altLang="en-US" sz="18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DesCBCEncrypt</a:t>
            </a:r>
            <a:r>
              <a:rPr lang="en-US" altLang="en-US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((</a:t>
            </a:r>
            <a:r>
              <a:rPr lang="en-US" altLang="en-US" sz="18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des_c_block</a:t>
            </a:r>
            <a:r>
              <a:rPr lang="en-US" altLang="en-US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*)</a:t>
            </a:r>
            <a:r>
              <a:rPr lang="en-US" altLang="en-US" sz="18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tmp</a:t>
            </a:r>
            <a:r>
              <a:rPr lang="en-US" altLang="en-US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, (</a:t>
            </a:r>
            <a:r>
              <a:rPr lang="en-US" altLang="en-US" sz="18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des_c_block</a:t>
            </a:r>
            <a:r>
              <a:rPr lang="en-US" altLang="en-US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*)</a:t>
            </a:r>
            <a:r>
              <a:rPr lang="en-US" altLang="en-US" sz="18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record.m_Data</a:t>
            </a:r>
            <a:r>
              <a:rPr lang="en-US" altLang="en-US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,</a:t>
            </a:r>
          </a:p>
          <a:p>
            <a:pPr>
              <a:buFontTx/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             </a:t>
            </a:r>
            <a:r>
              <a:rPr lang="en-US" altLang="en-US" sz="1800" b="1" dirty="0" err="1">
                <a:solidFill>
                  <a:schemeClr val="tx1"/>
                </a:solidFill>
                <a:latin typeface="Courier New" panose="02070309020205020404" pitchFamily="49" charset="0"/>
              </a:rPr>
              <a:t>totalSize</a:t>
            </a:r>
            <a:r>
              <a:rPr lang="en-US" altLang="en-US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, DESKEY, </a:t>
            </a:r>
            <a:r>
              <a:rPr lang="en-US" altLang="en-US" sz="1800" b="1" dirty="0">
                <a:solidFill>
                  <a:srgbClr val="C00000"/>
                </a:solidFill>
                <a:latin typeface="Courier New" panose="02070309020205020404" pitchFamily="49" charset="0"/>
              </a:rPr>
              <a:t>NULL</a:t>
            </a:r>
            <a:r>
              <a:rPr lang="en-US" altLang="en-US" sz="1800" b="1" dirty="0">
                <a:solidFill>
                  <a:schemeClr val="tx1"/>
                </a:solidFill>
                <a:latin typeface="Courier New" panose="02070309020205020404" pitchFamily="49" charset="0"/>
              </a:rPr>
              <a:t>, DES_ENCRYPT)</a:t>
            </a:r>
          </a:p>
        </p:txBody>
      </p:sp>
      <p:sp>
        <p:nvSpPr>
          <p:cNvPr id="29737" name="TextBox 40">
            <a:extLst>
              <a:ext uri="{FF2B5EF4-FFF2-40B4-BE49-F238E27FC236}">
                <a16:creationId xmlns:a16="http://schemas.microsoft.com/office/drawing/2014/main" id="{7E87573B-BEC6-0541-A7AB-DE7728CF5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800350"/>
            <a:ext cx="54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key</a:t>
            </a:r>
          </a:p>
        </p:txBody>
      </p:sp>
      <p:sp>
        <p:nvSpPr>
          <p:cNvPr id="29738" name="Line 17">
            <a:extLst>
              <a:ext uri="{FF2B5EF4-FFF2-40B4-BE49-F238E27FC236}">
                <a16:creationId xmlns:a16="http://schemas.microsoft.com/office/drawing/2014/main" id="{C97736E0-7E06-B64D-A220-9CEBA80B69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7200" y="3124200"/>
            <a:ext cx="1524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39" name="TextBox 42">
            <a:extLst>
              <a:ext uri="{FF2B5EF4-FFF2-40B4-BE49-F238E27FC236}">
                <a16:creationId xmlns:a16="http://schemas.microsoft.com/office/drawing/2014/main" id="{F6561455-EDE7-0049-AE29-8406184AA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800350"/>
            <a:ext cx="54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+mn-lt"/>
              </a:rPr>
              <a:t>key</a:t>
            </a:r>
          </a:p>
        </p:txBody>
      </p:sp>
      <p:sp>
        <p:nvSpPr>
          <p:cNvPr id="29740" name="Line 17">
            <a:extLst>
              <a:ext uri="{FF2B5EF4-FFF2-40B4-BE49-F238E27FC236}">
                <a16:creationId xmlns:a16="http://schemas.microsoft.com/office/drawing/2014/main" id="{EC8E90A0-65A7-9F44-BFC6-4581581B7B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8800" y="3124200"/>
            <a:ext cx="1524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41" name="TextBox 44">
            <a:extLst>
              <a:ext uri="{FF2B5EF4-FFF2-40B4-BE49-F238E27FC236}">
                <a16:creationId xmlns:a16="http://schemas.microsoft.com/office/drawing/2014/main" id="{0507A9B0-2983-C74A-AF18-264548A8D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800350"/>
            <a:ext cx="54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+mn-lt"/>
              </a:rPr>
              <a:t>key</a:t>
            </a:r>
          </a:p>
        </p:txBody>
      </p:sp>
      <p:sp>
        <p:nvSpPr>
          <p:cNvPr id="29742" name="Line 17">
            <a:extLst>
              <a:ext uri="{FF2B5EF4-FFF2-40B4-BE49-F238E27FC236}">
                <a16:creationId xmlns:a16="http://schemas.microsoft.com/office/drawing/2014/main" id="{07AE449D-CEEC-684F-B7BA-7FDDEB4CAB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62800" y="3124200"/>
            <a:ext cx="1524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43" name="TextBox 46">
            <a:extLst>
              <a:ext uri="{FF2B5EF4-FFF2-40B4-BE49-F238E27FC236}">
                <a16:creationId xmlns:a16="http://schemas.microsoft.com/office/drawing/2014/main" id="{29028173-ED87-AE49-8626-C73BF01F2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0" y="2800350"/>
            <a:ext cx="54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+mn-lt"/>
              </a:rPr>
              <a:t>key</a:t>
            </a:r>
          </a:p>
        </p:txBody>
      </p:sp>
      <p:sp>
        <p:nvSpPr>
          <p:cNvPr id="29744" name="Line 17">
            <a:extLst>
              <a:ext uri="{FF2B5EF4-FFF2-40B4-BE49-F238E27FC236}">
                <a16:creationId xmlns:a16="http://schemas.microsoft.com/office/drawing/2014/main" id="{AED6D8C5-C9CA-BD4B-8AE7-1587880A32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86800" y="3124200"/>
            <a:ext cx="1524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19EE0E-8149-084F-AE4C-9C64F8E8E520}"/>
              </a:ext>
            </a:extLst>
          </p:cNvPr>
          <p:cNvSpPr txBox="1"/>
          <p:nvPr/>
        </p:nvSpPr>
        <p:spPr>
          <a:xfrm>
            <a:off x="8458200" y="446465"/>
            <a:ext cx="34417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600" i="1" dirty="0">
                <a:solidFill>
                  <a:schemeClr val="tx1"/>
                </a:solidFill>
              </a:rPr>
              <a:t>Kohno, Stubblefield, Rubin, Wallach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585360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>
            <a:extLst>
              <a:ext uri="{FF2B5EF4-FFF2-40B4-BE49-F238E27FC236}">
                <a16:creationId xmlns:a16="http://schemas.microsoft.com/office/drawing/2014/main" id="{E21EBD00-55EF-5441-AA0C-D858B0743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CTR (Counter Mode)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0EE93160-DFAC-8A49-BCFD-4D34CFB9C2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77200" y="534072"/>
            <a:ext cx="3612502" cy="72900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1800" dirty="0"/>
              <a:t>Still does not guarantee integrity</a:t>
            </a:r>
          </a:p>
          <a:p>
            <a:pPr>
              <a:lnSpc>
                <a:spcPct val="90000"/>
              </a:lnSpc>
            </a:pPr>
            <a:r>
              <a:rPr lang="en-US" altLang="en-US" sz="1800" dirty="0"/>
              <a:t>Fragile if counter repeats</a:t>
            </a:r>
          </a:p>
        </p:txBody>
      </p:sp>
      <p:sp>
        <p:nvSpPr>
          <p:cNvPr id="30725" name="Rectangle 4">
            <a:extLst>
              <a:ext uri="{FF2B5EF4-FFF2-40B4-BE49-F238E27FC236}">
                <a16:creationId xmlns:a16="http://schemas.microsoft.com/office/drawing/2014/main" id="{78005149-E305-1948-9A1C-850E6A77C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295329"/>
            <a:ext cx="13716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30726" name="Rectangle 5">
            <a:extLst>
              <a:ext uri="{FF2B5EF4-FFF2-40B4-BE49-F238E27FC236}">
                <a16:creationId xmlns:a16="http://schemas.microsoft.com/office/drawing/2014/main" id="{DDEA7E9C-A740-064F-969A-C29705874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95329"/>
            <a:ext cx="13716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30727" name="Rectangle 6">
            <a:extLst>
              <a:ext uri="{FF2B5EF4-FFF2-40B4-BE49-F238E27FC236}">
                <a16:creationId xmlns:a16="http://schemas.microsoft.com/office/drawing/2014/main" id="{AC022FF6-9049-8F46-B492-1C059D4DF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2295329"/>
            <a:ext cx="13716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30728" name="Rectangle 7">
            <a:extLst>
              <a:ext uri="{FF2B5EF4-FFF2-40B4-BE49-F238E27FC236}">
                <a16:creationId xmlns:a16="http://schemas.microsoft.com/office/drawing/2014/main" id="{9157C690-435D-5F42-88AA-14B3A4CBA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295329"/>
            <a:ext cx="13716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30729" name="Rectangle 8" descr="30%">
            <a:extLst>
              <a:ext uri="{FF2B5EF4-FFF2-40B4-BE49-F238E27FC236}">
                <a16:creationId xmlns:a16="http://schemas.microsoft.com/office/drawing/2014/main" id="{82D87932-B028-6E4B-B816-816B4A1FC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5038529"/>
            <a:ext cx="1371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30730" name="Rectangle 9" descr="30%">
            <a:extLst>
              <a:ext uri="{FF2B5EF4-FFF2-40B4-BE49-F238E27FC236}">
                <a16:creationId xmlns:a16="http://schemas.microsoft.com/office/drawing/2014/main" id="{C3A07B21-A7D6-EE42-820C-81BB119CF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038529"/>
            <a:ext cx="1371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30731" name="Rectangle 10" descr="30%">
            <a:extLst>
              <a:ext uri="{FF2B5EF4-FFF2-40B4-BE49-F238E27FC236}">
                <a16:creationId xmlns:a16="http://schemas.microsoft.com/office/drawing/2014/main" id="{EBF8F4F0-7FEB-4349-A751-76A1D60DD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038529"/>
            <a:ext cx="1371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30732" name="Rectangle 11" descr="30%">
            <a:extLst>
              <a:ext uri="{FF2B5EF4-FFF2-40B4-BE49-F238E27FC236}">
                <a16:creationId xmlns:a16="http://schemas.microsoft.com/office/drawing/2014/main" id="{09C6F645-DC4E-4B45-9A0B-4D22E015F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5038529"/>
            <a:ext cx="1371600" cy="4572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30733" name="Text Box 12">
            <a:extLst>
              <a:ext uri="{FF2B5EF4-FFF2-40B4-BE49-F238E27FC236}">
                <a16:creationId xmlns:a16="http://schemas.microsoft.com/office/drawing/2014/main" id="{06B9DDC1-775B-8543-96A7-A3749E495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1325" y="1990530"/>
            <a:ext cx="1268296" cy="461665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plaintext</a:t>
            </a:r>
          </a:p>
        </p:txBody>
      </p:sp>
      <p:sp>
        <p:nvSpPr>
          <p:cNvPr id="30734" name="Text Box 13">
            <a:extLst>
              <a:ext uri="{FF2B5EF4-FFF2-40B4-BE49-F238E27FC236}">
                <a16:creationId xmlns:a16="http://schemas.microsoft.com/office/drawing/2014/main" id="{A34F0BC6-2C78-EA41-9B49-DB4E41D24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0" y="5267130"/>
            <a:ext cx="1446230" cy="461665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+mn-lt"/>
              </a:rPr>
              <a:t>ciphertext</a:t>
            </a:r>
          </a:p>
        </p:txBody>
      </p:sp>
      <p:sp>
        <p:nvSpPr>
          <p:cNvPr id="30736" name="Line 15">
            <a:extLst>
              <a:ext uri="{FF2B5EF4-FFF2-40B4-BE49-F238E27FC236}">
                <a16:creationId xmlns:a16="http://schemas.microsoft.com/office/drawing/2014/main" id="{BA15771D-CDE6-1744-8F3F-1CDF93AA37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1180" y="2752528"/>
            <a:ext cx="18799" cy="91357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7" name="Text Box 26">
            <a:extLst>
              <a:ext uri="{FF2B5EF4-FFF2-40B4-BE49-F238E27FC236}">
                <a16:creationId xmlns:a16="http://schemas.microsoft.com/office/drawing/2014/main" id="{7D5E369C-501D-634D-9C93-8AAA21599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2532" y="3491556"/>
            <a:ext cx="534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30748" name="Line 27">
            <a:extLst>
              <a:ext uri="{FF2B5EF4-FFF2-40B4-BE49-F238E27FC236}">
                <a16:creationId xmlns:a16="http://schemas.microsoft.com/office/drawing/2014/main" id="{DEC83504-8124-7A40-81A9-30F8E3B8CE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5071" y="3876795"/>
            <a:ext cx="309487" cy="8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9" name="Text Box 28">
            <a:extLst>
              <a:ext uri="{FF2B5EF4-FFF2-40B4-BE49-F238E27FC236}">
                <a16:creationId xmlns:a16="http://schemas.microsoft.com/office/drawing/2014/main" id="{856C472F-77B3-264C-B03E-F60236160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188" y="2390579"/>
            <a:ext cx="1253869" cy="29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70000"/>
              </a:lnSpc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Random IV</a:t>
            </a:r>
          </a:p>
        </p:txBody>
      </p:sp>
      <p:sp>
        <p:nvSpPr>
          <p:cNvPr id="30756" name="Rectangle 4">
            <a:extLst>
              <a:ext uri="{FF2B5EF4-FFF2-40B4-BE49-F238E27FC236}">
                <a16:creationId xmlns:a16="http://schemas.microsoft.com/office/drawing/2014/main" id="{EC96A6DA-393B-3E4F-B9B9-F8AE3BC12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295329"/>
            <a:ext cx="13716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30757" name="Text Box 28">
            <a:extLst>
              <a:ext uri="{FF2B5EF4-FFF2-40B4-BE49-F238E27FC236}">
                <a16:creationId xmlns:a16="http://schemas.microsoft.com/office/drawing/2014/main" id="{EE943AAF-AAD6-8949-B7C6-E356F0DC0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114729"/>
            <a:ext cx="441146" cy="355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70000"/>
              </a:lnSpc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IV</a:t>
            </a:r>
          </a:p>
        </p:txBody>
      </p:sp>
      <p:sp>
        <p:nvSpPr>
          <p:cNvPr id="30758" name="Rectangle 4">
            <a:extLst>
              <a:ext uri="{FF2B5EF4-FFF2-40B4-BE49-F238E27FC236}">
                <a16:creationId xmlns:a16="http://schemas.microsoft.com/office/drawing/2014/main" id="{D2CE3E79-CC52-B746-8EC8-52B42DD5F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5038529"/>
            <a:ext cx="1371600" cy="457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30759" name="Line 16">
            <a:extLst>
              <a:ext uri="{FF2B5EF4-FFF2-40B4-BE49-F238E27FC236}">
                <a16:creationId xmlns:a16="http://schemas.microsoft.com/office/drawing/2014/main" id="{3A002F6A-16D1-3B4F-A6A0-F2F7EFE0F0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752529"/>
            <a:ext cx="0" cy="213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61" name="Line 17">
            <a:extLst>
              <a:ext uri="{FF2B5EF4-FFF2-40B4-BE49-F238E27FC236}">
                <a16:creationId xmlns:a16="http://schemas.microsoft.com/office/drawing/2014/main" id="{97CF7804-8B88-284D-B09E-E5AB23F914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05317" y="3450101"/>
            <a:ext cx="1524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5">
            <a:extLst>
              <a:ext uri="{FF2B5EF4-FFF2-40B4-BE49-F238E27FC236}">
                <a16:creationId xmlns:a16="http://schemas.microsoft.com/office/drawing/2014/main" id="{1C1E0F4B-3179-4344-B90D-1AB8188DBA9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5804" y="4038661"/>
            <a:ext cx="18799" cy="91357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TextBox 43">
            <a:extLst>
              <a:ext uri="{FF2B5EF4-FFF2-40B4-BE49-F238E27FC236}">
                <a16:creationId xmlns:a16="http://schemas.microsoft.com/office/drawing/2014/main" id="{6EE2F55C-6131-CB47-A356-F5612E776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117" y="3099304"/>
            <a:ext cx="54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key</a:t>
            </a:r>
          </a:p>
        </p:txBody>
      </p:sp>
      <p:sp>
        <p:nvSpPr>
          <p:cNvPr id="57" name="Line 27">
            <a:extLst>
              <a:ext uri="{FF2B5EF4-FFF2-40B4-BE49-F238E27FC236}">
                <a16:creationId xmlns:a16="http://schemas.microsoft.com/office/drawing/2014/main" id="{2CB58B14-6905-6243-821E-B6B2735F26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3496" y="3876795"/>
            <a:ext cx="309487" cy="8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Line 17">
            <a:extLst>
              <a:ext uri="{FF2B5EF4-FFF2-40B4-BE49-F238E27FC236}">
                <a16:creationId xmlns:a16="http://schemas.microsoft.com/office/drawing/2014/main" id="{3C51876E-116A-8543-840F-89BA5C1150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3742" y="3450101"/>
            <a:ext cx="1524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Line 15">
            <a:extLst>
              <a:ext uri="{FF2B5EF4-FFF2-40B4-BE49-F238E27FC236}">
                <a16:creationId xmlns:a16="http://schemas.microsoft.com/office/drawing/2014/main" id="{949A6A91-F6BE-844A-BBC2-856DC4D3842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4229" y="4038661"/>
            <a:ext cx="18799" cy="91357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TextBox 43">
            <a:extLst>
              <a:ext uri="{FF2B5EF4-FFF2-40B4-BE49-F238E27FC236}">
                <a16:creationId xmlns:a16="http://schemas.microsoft.com/office/drawing/2014/main" id="{A22974FC-E054-3C48-BCE1-881A5B416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7542" y="3099304"/>
            <a:ext cx="54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key</a:t>
            </a:r>
          </a:p>
        </p:txBody>
      </p:sp>
      <p:sp>
        <p:nvSpPr>
          <p:cNvPr id="61" name="Text Box 26">
            <a:extLst>
              <a:ext uri="{FF2B5EF4-FFF2-40B4-BE49-F238E27FC236}">
                <a16:creationId xmlns:a16="http://schemas.microsoft.com/office/drawing/2014/main" id="{C57A9645-09EA-9E4A-9158-003B4DD5D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4755" y="3491556"/>
            <a:ext cx="534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62" name="Line 15">
            <a:extLst>
              <a:ext uri="{FF2B5EF4-FFF2-40B4-BE49-F238E27FC236}">
                <a16:creationId xmlns:a16="http://schemas.microsoft.com/office/drawing/2014/main" id="{34850246-6BC9-0D42-8675-0B4276EE255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6465" y="2752528"/>
            <a:ext cx="18799" cy="91357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Rectangle 14">
            <a:extLst>
              <a:ext uri="{FF2B5EF4-FFF2-40B4-BE49-F238E27FC236}">
                <a16:creationId xmlns:a16="http://schemas.microsoft.com/office/drawing/2014/main" id="{0A2FC0D9-45CC-284F-9DB0-A8715D4AA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4235" y="3697152"/>
            <a:ext cx="817386" cy="393696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Enc(IV+2)</a:t>
            </a:r>
          </a:p>
        </p:txBody>
      </p:sp>
      <p:sp>
        <p:nvSpPr>
          <p:cNvPr id="64" name="Line 15">
            <a:extLst>
              <a:ext uri="{FF2B5EF4-FFF2-40B4-BE49-F238E27FC236}">
                <a16:creationId xmlns:a16="http://schemas.microsoft.com/office/drawing/2014/main" id="{46EF356C-4A06-854D-9576-C45A96E8CD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2723" y="2752528"/>
            <a:ext cx="18799" cy="91357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Text Box 26">
            <a:extLst>
              <a:ext uri="{FF2B5EF4-FFF2-40B4-BE49-F238E27FC236}">
                <a16:creationId xmlns:a16="http://schemas.microsoft.com/office/drawing/2014/main" id="{7E2A9E15-6416-154A-A9B6-E0CFD982F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4075" y="3491556"/>
            <a:ext cx="534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66" name="Line 27">
            <a:extLst>
              <a:ext uri="{FF2B5EF4-FFF2-40B4-BE49-F238E27FC236}">
                <a16:creationId xmlns:a16="http://schemas.microsoft.com/office/drawing/2014/main" id="{C1E85FF0-D755-094B-961A-14B297CA29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86614" y="3876795"/>
            <a:ext cx="309487" cy="8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" name="Line 17">
            <a:extLst>
              <a:ext uri="{FF2B5EF4-FFF2-40B4-BE49-F238E27FC236}">
                <a16:creationId xmlns:a16="http://schemas.microsoft.com/office/drawing/2014/main" id="{2ED7E5DA-F550-604E-8855-6AB2B084DF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96860" y="3450101"/>
            <a:ext cx="1524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" name="Line 15">
            <a:extLst>
              <a:ext uri="{FF2B5EF4-FFF2-40B4-BE49-F238E27FC236}">
                <a16:creationId xmlns:a16="http://schemas.microsoft.com/office/drawing/2014/main" id="{32786EFA-9148-AE4C-A52C-3413E1CACD17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7347" y="4038661"/>
            <a:ext cx="18799" cy="91357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" name="TextBox 43">
            <a:extLst>
              <a:ext uri="{FF2B5EF4-FFF2-40B4-BE49-F238E27FC236}">
                <a16:creationId xmlns:a16="http://schemas.microsoft.com/office/drawing/2014/main" id="{9B45860C-11BD-8042-9543-2AE671B93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0660" y="3099304"/>
            <a:ext cx="54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key</a:t>
            </a:r>
          </a:p>
        </p:txBody>
      </p:sp>
      <p:sp>
        <p:nvSpPr>
          <p:cNvPr id="70" name="Rectangle 14">
            <a:extLst>
              <a:ext uri="{FF2B5EF4-FFF2-40B4-BE49-F238E27FC236}">
                <a16:creationId xmlns:a16="http://schemas.microsoft.com/office/drawing/2014/main" id="{FB18F397-C3E0-E545-AB0F-F8777E785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780" y="3697152"/>
            <a:ext cx="817386" cy="393696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Enc(IV+1)</a:t>
            </a:r>
          </a:p>
        </p:txBody>
      </p:sp>
      <p:sp>
        <p:nvSpPr>
          <p:cNvPr id="71" name="Rectangle 14">
            <a:extLst>
              <a:ext uri="{FF2B5EF4-FFF2-40B4-BE49-F238E27FC236}">
                <a16:creationId xmlns:a16="http://schemas.microsoft.com/office/drawing/2014/main" id="{F4923C58-9A9F-F14A-8AD2-448B4C4C0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352" y="3697152"/>
            <a:ext cx="817386" cy="393696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Enc(IV)</a:t>
            </a:r>
          </a:p>
        </p:txBody>
      </p:sp>
      <p:sp>
        <p:nvSpPr>
          <p:cNvPr id="72" name="Rectangle 14">
            <a:extLst>
              <a:ext uri="{FF2B5EF4-FFF2-40B4-BE49-F238E27FC236}">
                <a16:creationId xmlns:a16="http://schemas.microsoft.com/office/drawing/2014/main" id="{78626440-0505-BB4A-B3C6-86B844611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0261" y="3686262"/>
            <a:ext cx="817386" cy="393696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Enc(IV+3)</a:t>
            </a:r>
          </a:p>
        </p:txBody>
      </p:sp>
      <p:sp>
        <p:nvSpPr>
          <p:cNvPr id="73" name="Line 15">
            <a:extLst>
              <a:ext uri="{FF2B5EF4-FFF2-40B4-BE49-F238E27FC236}">
                <a16:creationId xmlns:a16="http://schemas.microsoft.com/office/drawing/2014/main" id="{904E3DBD-0013-9545-BD80-4AAFB6F33C72}"/>
              </a:ext>
            </a:extLst>
          </p:cNvPr>
          <p:cNvSpPr>
            <a:spLocks noChangeShapeType="1"/>
          </p:cNvSpPr>
          <p:nvPr/>
        </p:nvSpPr>
        <p:spPr bwMode="auto">
          <a:xfrm>
            <a:off x="9118749" y="2741638"/>
            <a:ext cx="18799" cy="91357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" name="Text Box 26">
            <a:extLst>
              <a:ext uri="{FF2B5EF4-FFF2-40B4-BE49-F238E27FC236}">
                <a16:creationId xmlns:a16="http://schemas.microsoft.com/office/drawing/2014/main" id="{5D52BB7E-4D80-CD44-95CB-DC6417395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0101" y="3480666"/>
            <a:ext cx="534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75" name="Line 27">
            <a:extLst>
              <a:ext uri="{FF2B5EF4-FFF2-40B4-BE49-F238E27FC236}">
                <a16:creationId xmlns:a16="http://schemas.microsoft.com/office/drawing/2014/main" id="{776DE42E-7BEA-7C40-B5EE-50EA70355F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12640" y="3865905"/>
            <a:ext cx="309487" cy="8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Line 17">
            <a:extLst>
              <a:ext uri="{FF2B5EF4-FFF2-40B4-BE49-F238E27FC236}">
                <a16:creationId xmlns:a16="http://schemas.microsoft.com/office/drawing/2014/main" id="{85556425-FD52-B24E-9FA6-ADD601DB4C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22886" y="3439211"/>
            <a:ext cx="1524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" name="Line 15">
            <a:extLst>
              <a:ext uri="{FF2B5EF4-FFF2-40B4-BE49-F238E27FC236}">
                <a16:creationId xmlns:a16="http://schemas.microsoft.com/office/drawing/2014/main" id="{95B937C3-3C63-084D-897C-5AEC645CD8A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3373" y="4027771"/>
            <a:ext cx="18799" cy="91357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TextBox 43">
            <a:extLst>
              <a:ext uri="{FF2B5EF4-FFF2-40B4-BE49-F238E27FC236}">
                <a16:creationId xmlns:a16="http://schemas.microsoft.com/office/drawing/2014/main" id="{056D73A0-7439-A040-88A6-7C3372BAD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6686" y="3088414"/>
            <a:ext cx="545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4058934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2602" y="3943082"/>
            <a:ext cx="584309" cy="1156097"/>
          </a:xfrm>
          <a:prstGeom prst="rect">
            <a:avLst/>
          </a:prstGeom>
          <a:noFill/>
        </p:spPr>
      </p:pic>
      <p:cxnSp>
        <p:nvCxnSpPr>
          <p:cNvPr id="23" name="Straight Arrow Connector 22"/>
          <p:cNvCxnSpPr/>
          <p:nvPr/>
        </p:nvCxnSpPr>
        <p:spPr>
          <a:xfrm flipV="1">
            <a:off x="4785288" y="4347476"/>
            <a:ext cx="1600200" cy="5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906994" y="400122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C0, C1, C2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4785288" y="4633226"/>
            <a:ext cx="1600200" cy="5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63119" y="433872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785288" y="5255178"/>
            <a:ext cx="1600200" cy="5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785289" y="5624889"/>
            <a:ext cx="1579356" cy="83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136594" y="5263929"/>
            <a:ext cx="680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134111" y="3828033"/>
            <a:ext cx="3191215" cy="175432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Dec(K,C’ )</a:t>
            </a:r>
          </a:p>
          <a:p>
            <a:r>
              <a:rPr lang="en-US" dirty="0"/>
              <a:t>M1’||M2’||P’ = CBC-Dec(K,C’)</a:t>
            </a:r>
          </a:p>
          <a:p>
            <a:r>
              <a:rPr lang="en-US" dirty="0"/>
              <a:t>If P’ ≠ 0x00 then </a:t>
            </a:r>
          </a:p>
          <a:p>
            <a:r>
              <a:rPr lang="en-US" dirty="0"/>
              <a:t>	Return error</a:t>
            </a:r>
          </a:p>
          <a:p>
            <a:r>
              <a:rPr lang="en-US" dirty="0"/>
              <a:t>Else </a:t>
            </a:r>
          </a:p>
          <a:p>
            <a:r>
              <a:rPr lang="en-US" dirty="0"/>
              <a:t>       	Return ok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775201" y="4959129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C0, C1    1, C2</a:t>
            </a:r>
          </a:p>
        </p:txBody>
      </p:sp>
      <p:grpSp>
        <p:nvGrpSpPr>
          <p:cNvPr id="66" name="Group 43"/>
          <p:cNvGrpSpPr>
            <a:grpSpLocks/>
          </p:cNvGrpSpPr>
          <p:nvPr/>
        </p:nvGrpSpPr>
        <p:grpSpPr bwMode="auto">
          <a:xfrm flipV="1">
            <a:off x="5531644" y="5080128"/>
            <a:ext cx="145256" cy="160735"/>
            <a:chOff x="3113" y="1689"/>
            <a:chExt cx="122" cy="135"/>
          </a:xfrm>
        </p:grpSpPr>
        <p:sp>
          <p:nvSpPr>
            <p:cNvPr id="67" name="Line 44"/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Oval 45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46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" name="Rectangle 70"/>
          <p:cNvSpPr/>
          <p:nvPr/>
        </p:nvSpPr>
        <p:spPr>
          <a:xfrm>
            <a:off x="4775200" y="2520096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baseline="-25000" dirty="0">
                <a:solidFill>
                  <a:schemeClr val="tx1"/>
                </a:solidFill>
              </a:rPr>
              <a:t>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089650" y="2520096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baseline="-25000" dirty="0">
                <a:solidFill>
                  <a:schemeClr val="tx1"/>
                </a:solidFill>
              </a:rPr>
              <a:t>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008640" y="1829528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M2||</a:t>
            </a:r>
            <a:r>
              <a:rPr lang="en-US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835083" y="1829528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M1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5081151" y="2115279"/>
            <a:ext cx="0" cy="404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5400000">
            <a:off x="6240365" y="3073960"/>
            <a:ext cx="256580" cy="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rot="5400000">
            <a:off x="4932958" y="3073960"/>
            <a:ext cx="256580" cy="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141601" y="3118661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854232" y="3118661"/>
            <a:ext cx="409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80" name="Oval 30"/>
          <p:cNvSpPr>
            <a:spLocks noChangeArrowheads="1"/>
          </p:cNvSpPr>
          <p:nvPr/>
        </p:nvSpPr>
        <p:spPr bwMode="auto">
          <a:xfrm flipV="1">
            <a:off x="5003801" y="2229579"/>
            <a:ext cx="145256" cy="146447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31"/>
          <p:cNvSpPr>
            <a:spLocks noChangeShapeType="1"/>
          </p:cNvSpPr>
          <p:nvPr/>
        </p:nvSpPr>
        <p:spPr bwMode="auto">
          <a:xfrm flipV="1">
            <a:off x="5003801" y="2303396"/>
            <a:ext cx="145256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6364645" y="2110510"/>
            <a:ext cx="0" cy="404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Oval 30"/>
          <p:cNvSpPr>
            <a:spLocks noChangeArrowheads="1"/>
          </p:cNvSpPr>
          <p:nvPr/>
        </p:nvSpPr>
        <p:spPr bwMode="auto">
          <a:xfrm flipV="1">
            <a:off x="6287295" y="2224810"/>
            <a:ext cx="145256" cy="146447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31"/>
          <p:cNvSpPr>
            <a:spLocks noChangeShapeType="1"/>
          </p:cNvSpPr>
          <p:nvPr/>
        </p:nvSpPr>
        <p:spPr bwMode="auto">
          <a:xfrm flipV="1">
            <a:off x="6287295" y="2298627"/>
            <a:ext cx="145256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3803650" y="211192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IV</a:t>
            </a:r>
          </a:p>
        </p:txBody>
      </p:sp>
      <p:cxnSp>
        <p:nvCxnSpPr>
          <p:cNvPr id="86" name="Straight Connector 85"/>
          <p:cNvCxnSpPr>
            <a:endCxn id="81" idx="0"/>
          </p:cNvCxnSpPr>
          <p:nvPr/>
        </p:nvCxnSpPr>
        <p:spPr>
          <a:xfrm>
            <a:off x="4134510" y="2303396"/>
            <a:ext cx="86929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79" idx="3"/>
            <a:endCxn id="83" idx="2"/>
          </p:cNvCxnSpPr>
          <p:nvPr/>
        </p:nvCxnSpPr>
        <p:spPr>
          <a:xfrm flipV="1">
            <a:off x="5263319" y="2298033"/>
            <a:ext cx="1023977" cy="100529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cxnSpLocks/>
            <a:stCxn id="85" idx="2"/>
          </p:cNvCxnSpPr>
          <p:nvPr/>
        </p:nvCxnSpPr>
        <p:spPr>
          <a:xfrm>
            <a:off x="3992163" y="2481262"/>
            <a:ext cx="16030" cy="664137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7232651" y="2727362"/>
            <a:ext cx="21531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</a:rPr>
              <a:t>P</a:t>
            </a:r>
            <a:r>
              <a:rPr lang="en-US" sz="1500" dirty="0"/>
              <a:t> is one byte of padding</a:t>
            </a:r>
          </a:p>
          <a:p>
            <a:r>
              <a:rPr lang="en-US" sz="1500" dirty="0"/>
              <a:t>that must equal 0x00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232652" y="1867880"/>
            <a:ext cx="2470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Assume that</a:t>
            </a:r>
          </a:p>
          <a:p>
            <a:r>
              <a:rPr lang="en-US" sz="1500" dirty="0"/>
              <a:t>M1||M2 has length 2n-8 bits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968501" y="4810079"/>
            <a:ext cx="2319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Adversary obtains </a:t>
            </a:r>
          </a:p>
          <a:p>
            <a:r>
              <a:rPr lang="en-US" dirty="0"/>
              <a:t>ciphertext C0,C1,C2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00F2C4-3F02-1E40-86FC-33E01836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642594"/>
            <a:ext cx="10337791" cy="1371600"/>
          </a:xfrm>
        </p:spPr>
        <p:txBody>
          <a:bodyPr/>
          <a:lstStyle/>
          <a:p>
            <a:r>
              <a:rPr lang="en-US" dirty="0"/>
              <a:t>Checking If Message Decrypted Correctly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176A5EA-8C5D-404D-87F5-153E360FB923}"/>
              </a:ext>
            </a:extLst>
          </p:cNvPr>
          <p:cNvSpPr/>
          <p:nvPr/>
        </p:nvSpPr>
        <p:spPr>
          <a:xfrm>
            <a:off x="3822700" y="3118661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C0</a:t>
            </a:r>
          </a:p>
        </p:txBody>
      </p:sp>
      <p:pic>
        <p:nvPicPr>
          <p:cNvPr id="40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CD406FE5-48CB-7344-BAB7-52698F02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42240" y="3955033"/>
            <a:ext cx="945356" cy="8589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7104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2602" y="3943082"/>
            <a:ext cx="584309" cy="1156097"/>
          </a:xfrm>
          <a:prstGeom prst="rect">
            <a:avLst/>
          </a:prstGeom>
          <a:noFill/>
        </p:spPr>
      </p:pic>
      <p:cxnSp>
        <p:nvCxnSpPr>
          <p:cNvPr id="23" name="Straight Arrow Connector 22"/>
          <p:cNvCxnSpPr/>
          <p:nvPr/>
        </p:nvCxnSpPr>
        <p:spPr>
          <a:xfrm flipV="1">
            <a:off x="4785288" y="4068076"/>
            <a:ext cx="1600200" cy="5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906994" y="372182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R, C0, C1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4785288" y="4353826"/>
            <a:ext cx="1600200" cy="5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75437" y="405932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785288" y="4836078"/>
            <a:ext cx="1600200" cy="5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785289" y="5205789"/>
            <a:ext cx="1579356" cy="83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136594" y="4844829"/>
            <a:ext cx="680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134111" y="3828033"/>
            <a:ext cx="3191215" cy="175432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Dec(K,C’ )</a:t>
            </a:r>
          </a:p>
          <a:p>
            <a:r>
              <a:rPr lang="en-US" dirty="0"/>
              <a:t>M1’||M2’||P’ = CBC-Dec(K,C’)</a:t>
            </a:r>
          </a:p>
          <a:p>
            <a:r>
              <a:rPr lang="en-US" dirty="0"/>
              <a:t>If P’ ≠ 0x00 then </a:t>
            </a:r>
          </a:p>
          <a:p>
            <a:r>
              <a:rPr lang="en-US" dirty="0"/>
              <a:t>	Return error</a:t>
            </a:r>
          </a:p>
          <a:p>
            <a:r>
              <a:rPr lang="en-US" dirty="0"/>
              <a:t>Else </a:t>
            </a:r>
          </a:p>
          <a:p>
            <a:r>
              <a:rPr lang="en-US" dirty="0"/>
              <a:t>       	Return ok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902201" y="4540029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R, C0    1, C1</a:t>
            </a:r>
          </a:p>
        </p:txBody>
      </p:sp>
      <p:grpSp>
        <p:nvGrpSpPr>
          <p:cNvPr id="66" name="Group 43"/>
          <p:cNvGrpSpPr>
            <a:grpSpLocks/>
          </p:cNvGrpSpPr>
          <p:nvPr/>
        </p:nvGrpSpPr>
        <p:grpSpPr bwMode="auto">
          <a:xfrm flipV="1">
            <a:off x="5531644" y="4661028"/>
            <a:ext cx="145256" cy="160735"/>
            <a:chOff x="3113" y="1689"/>
            <a:chExt cx="122" cy="135"/>
          </a:xfrm>
        </p:grpSpPr>
        <p:sp>
          <p:nvSpPr>
            <p:cNvPr id="67" name="Line 44"/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Oval 45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46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" name="Rectangle 70"/>
          <p:cNvSpPr/>
          <p:nvPr/>
        </p:nvSpPr>
        <p:spPr>
          <a:xfrm>
            <a:off x="4775200" y="2520096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baseline="-25000" dirty="0">
                <a:solidFill>
                  <a:schemeClr val="tx1"/>
                </a:solidFill>
              </a:rPr>
              <a:t>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089650" y="2520096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baseline="-25000" dirty="0">
                <a:solidFill>
                  <a:schemeClr val="tx1"/>
                </a:solidFill>
              </a:rPr>
              <a:t>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008640" y="1829528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M2||</a:t>
            </a:r>
            <a:r>
              <a:rPr lang="en-US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835083" y="1829528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M1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5081151" y="2115279"/>
            <a:ext cx="0" cy="404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5400000">
            <a:off x="6240365" y="3073960"/>
            <a:ext cx="256580" cy="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rot="5400000">
            <a:off x="4932958" y="3073960"/>
            <a:ext cx="256580" cy="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141601" y="3118661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854232" y="3118661"/>
            <a:ext cx="409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80" name="Oval 30"/>
          <p:cNvSpPr>
            <a:spLocks noChangeArrowheads="1"/>
          </p:cNvSpPr>
          <p:nvPr/>
        </p:nvSpPr>
        <p:spPr bwMode="auto">
          <a:xfrm flipV="1">
            <a:off x="5003801" y="2229579"/>
            <a:ext cx="145256" cy="146447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31"/>
          <p:cNvSpPr>
            <a:spLocks noChangeShapeType="1"/>
          </p:cNvSpPr>
          <p:nvPr/>
        </p:nvSpPr>
        <p:spPr bwMode="auto">
          <a:xfrm flipV="1">
            <a:off x="5003801" y="2303396"/>
            <a:ext cx="145256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6364645" y="2110510"/>
            <a:ext cx="0" cy="404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Oval 30"/>
          <p:cNvSpPr>
            <a:spLocks noChangeArrowheads="1"/>
          </p:cNvSpPr>
          <p:nvPr/>
        </p:nvSpPr>
        <p:spPr bwMode="auto">
          <a:xfrm flipV="1">
            <a:off x="6287295" y="2224810"/>
            <a:ext cx="145256" cy="146447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31"/>
          <p:cNvSpPr>
            <a:spLocks noChangeShapeType="1"/>
          </p:cNvSpPr>
          <p:nvPr/>
        </p:nvSpPr>
        <p:spPr bwMode="auto">
          <a:xfrm flipV="1">
            <a:off x="6287295" y="2298627"/>
            <a:ext cx="145256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3803650" y="211192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IV</a:t>
            </a:r>
          </a:p>
        </p:txBody>
      </p:sp>
      <p:cxnSp>
        <p:nvCxnSpPr>
          <p:cNvPr id="86" name="Straight Connector 85"/>
          <p:cNvCxnSpPr>
            <a:endCxn id="81" idx="0"/>
          </p:cNvCxnSpPr>
          <p:nvPr/>
        </p:nvCxnSpPr>
        <p:spPr>
          <a:xfrm>
            <a:off x="4134510" y="2303396"/>
            <a:ext cx="86929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79" idx="3"/>
            <a:endCxn id="83" idx="2"/>
          </p:cNvCxnSpPr>
          <p:nvPr/>
        </p:nvCxnSpPr>
        <p:spPr>
          <a:xfrm flipV="1">
            <a:off x="5263319" y="2298033"/>
            <a:ext cx="1023977" cy="100529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cxnSpLocks/>
            <a:stCxn id="85" idx="2"/>
          </p:cNvCxnSpPr>
          <p:nvPr/>
        </p:nvCxnSpPr>
        <p:spPr>
          <a:xfrm>
            <a:off x="3992163" y="2481262"/>
            <a:ext cx="16030" cy="664137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7232651" y="2727362"/>
            <a:ext cx="21531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</a:rPr>
              <a:t>P</a:t>
            </a:r>
            <a:r>
              <a:rPr lang="en-US" sz="1500" dirty="0"/>
              <a:t> is one byte of padding</a:t>
            </a:r>
          </a:p>
          <a:p>
            <a:r>
              <a:rPr lang="en-US" sz="1500" dirty="0"/>
              <a:t>that must equal 0x00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232652" y="1867880"/>
            <a:ext cx="2470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Assume that</a:t>
            </a:r>
          </a:p>
          <a:p>
            <a:r>
              <a:rPr lang="en-US" sz="1500" dirty="0"/>
              <a:t>M1||M2 has length 2n-8 bits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968501" y="4810079"/>
            <a:ext cx="2319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Adversary obtains </a:t>
            </a:r>
          </a:p>
          <a:p>
            <a:r>
              <a:rPr lang="en-US" dirty="0"/>
              <a:t>ciphertext C0,C1,C2</a:t>
            </a:r>
          </a:p>
          <a:p>
            <a:endParaRPr lang="en-US" dirty="0"/>
          </a:p>
          <a:p>
            <a:r>
              <a:rPr lang="en-US" dirty="0"/>
              <a:t>Let R be arbitrary bits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00F2C4-3F02-1E40-86FC-33E01836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642594"/>
            <a:ext cx="10337791" cy="1371600"/>
          </a:xfrm>
        </p:spPr>
        <p:txBody>
          <a:bodyPr/>
          <a:lstStyle/>
          <a:p>
            <a:r>
              <a:rPr lang="en-US" dirty="0"/>
              <a:t>Padding Oracle Attack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176A5EA-8C5D-404D-87F5-153E360FB923}"/>
              </a:ext>
            </a:extLst>
          </p:cNvPr>
          <p:cNvSpPr/>
          <p:nvPr/>
        </p:nvSpPr>
        <p:spPr>
          <a:xfrm>
            <a:off x="3822700" y="3118661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8D2B1-4838-B845-A6D0-0E11EEED4DAC}"/>
              </a:ext>
            </a:extLst>
          </p:cNvPr>
          <p:cNvSpPr txBox="1"/>
          <p:nvPr/>
        </p:nvSpPr>
        <p:spPr>
          <a:xfrm>
            <a:off x="5295900" y="52578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9EDAE45-0791-544B-B1A2-25EEB08AA734}"/>
              </a:ext>
            </a:extLst>
          </p:cNvPr>
          <p:cNvCxnSpPr/>
          <p:nvPr/>
        </p:nvCxnSpPr>
        <p:spPr>
          <a:xfrm flipV="1">
            <a:off x="4848788" y="5902878"/>
            <a:ext cx="1600200" cy="5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16DB27-EF8D-C949-B5EB-1D62134F9088}"/>
              </a:ext>
            </a:extLst>
          </p:cNvPr>
          <p:cNvCxnSpPr/>
          <p:nvPr/>
        </p:nvCxnSpPr>
        <p:spPr>
          <a:xfrm flipH="1" flipV="1">
            <a:off x="4848789" y="6272589"/>
            <a:ext cx="1579356" cy="83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0C75FE7-F3F0-6D44-A0D5-58EE6C33A234}"/>
              </a:ext>
            </a:extLst>
          </p:cNvPr>
          <p:cNvSpPr txBox="1"/>
          <p:nvPr/>
        </p:nvSpPr>
        <p:spPr>
          <a:xfrm>
            <a:off x="5288994" y="591162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ok!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567742-DA44-ED49-A79E-D86102A14341}"/>
              </a:ext>
            </a:extLst>
          </p:cNvPr>
          <p:cNvSpPr txBox="1"/>
          <p:nvPr/>
        </p:nvSpPr>
        <p:spPr>
          <a:xfrm>
            <a:off x="4965701" y="5606829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R, C0    </a:t>
            </a:r>
            <a:r>
              <a:rPr lang="en-US" dirty="0" err="1"/>
              <a:t>i</a:t>
            </a:r>
            <a:r>
              <a:rPr lang="en-US" dirty="0"/>
              <a:t> C1</a:t>
            </a:r>
          </a:p>
        </p:txBody>
      </p:sp>
      <p:grpSp>
        <p:nvGrpSpPr>
          <p:cNvPr id="46" name="Group 43">
            <a:extLst>
              <a:ext uri="{FF2B5EF4-FFF2-40B4-BE49-F238E27FC236}">
                <a16:creationId xmlns:a16="http://schemas.microsoft.com/office/drawing/2014/main" id="{30E1A209-78A6-F243-AE13-2E6A3DDC553A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595144" y="5727828"/>
            <a:ext cx="145256" cy="160735"/>
            <a:chOff x="3113" y="1689"/>
            <a:chExt cx="122" cy="135"/>
          </a:xfrm>
        </p:grpSpPr>
        <p:sp>
          <p:nvSpPr>
            <p:cNvPr id="47" name="Line 44">
              <a:extLst>
                <a:ext uri="{FF2B5EF4-FFF2-40B4-BE49-F238E27FC236}">
                  <a16:creationId xmlns:a16="http://schemas.microsoft.com/office/drawing/2014/main" id="{72574F79-80AE-E840-987A-62A256D6A6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Oval 45">
              <a:extLst>
                <a:ext uri="{FF2B5EF4-FFF2-40B4-BE49-F238E27FC236}">
                  <a16:creationId xmlns:a16="http://schemas.microsoft.com/office/drawing/2014/main" id="{929458D6-4025-684D-AC0C-96A9E679A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46">
              <a:extLst>
                <a:ext uri="{FF2B5EF4-FFF2-40B4-BE49-F238E27FC236}">
                  <a16:creationId xmlns:a16="http://schemas.microsoft.com/office/drawing/2014/main" id="{3CEFE3C1-4097-1845-815D-49C236693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51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9D55D3FD-B2D6-D24C-9E9E-139F1AB6F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42240" y="3955033"/>
            <a:ext cx="945356" cy="8589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971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0" grpId="0"/>
      <p:bldP spid="34" grpId="0"/>
      <p:bldP spid="49" grpId="0"/>
      <p:bldP spid="3" grpId="0"/>
      <p:bldP spid="43" grpId="0"/>
      <p:bldP spid="4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2602" y="3943082"/>
            <a:ext cx="584309" cy="1156097"/>
          </a:xfrm>
          <a:prstGeom prst="rect">
            <a:avLst/>
          </a:prstGeom>
          <a:noFill/>
        </p:spPr>
      </p:pic>
      <p:pic>
        <p:nvPicPr>
          <p:cNvPr id="22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42240" y="3955033"/>
            <a:ext cx="945356" cy="858995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8134111" y="3828033"/>
            <a:ext cx="3191215" cy="175432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Dec(K,C’ )</a:t>
            </a:r>
          </a:p>
          <a:p>
            <a:r>
              <a:rPr lang="en-US" dirty="0"/>
              <a:t>M1’||M2’||P’ = CBC-Dec(K,C’)</a:t>
            </a:r>
          </a:p>
          <a:p>
            <a:r>
              <a:rPr lang="en-US" dirty="0"/>
              <a:t>If P’ ≠ 0x00 then </a:t>
            </a:r>
          </a:p>
          <a:p>
            <a:r>
              <a:rPr lang="en-US" dirty="0"/>
              <a:t>	Return error</a:t>
            </a:r>
          </a:p>
          <a:p>
            <a:r>
              <a:rPr lang="en-US" dirty="0"/>
              <a:t>Else </a:t>
            </a:r>
          </a:p>
          <a:p>
            <a:r>
              <a:rPr lang="en-US" dirty="0"/>
              <a:t>       	Return ok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775200" y="2520096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baseline="-25000" dirty="0">
                <a:solidFill>
                  <a:schemeClr val="tx1"/>
                </a:solidFill>
              </a:rPr>
              <a:t>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089650" y="2520096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baseline="-25000" dirty="0">
                <a:solidFill>
                  <a:schemeClr val="tx1"/>
                </a:solidFill>
              </a:rPr>
              <a:t>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882248" y="1816828"/>
            <a:ext cx="389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….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5081151" y="2115279"/>
            <a:ext cx="0" cy="404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5400000">
            <a:off x="6240365" y="3073960"/>
            <a:ext cx="256580" cy="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rot="5400000">
            <a:off x="4932958" y="3073960"/>
            <a:ext cx="256580" cy="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161638" y="3118661"/>
            <a:ext cx="409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717978" y="3118661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C0  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80" name="Oval 30"/>
          <p:cNvSpPr>
            <a:spLocks noChangeArrowheads="1"/>
          </p:cNvSpPr>
          <p:nvPr/>
        </p:nvSpPr>
        <p:spPr bwMode="auto">
          <a:xfrm flipV="1">
            <a:off x="5003801" y="2229579"/>
            <a:ext cx="145256" cy="146447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31"/>
          <p:cNvSpPr>
            <a:spLocks noChangeShapeType="1"/>
          </p:cNvSpPr>
          <p:nvPr/>
        </p:nvSpPr>
        <p:spPr bwMode="auto">
          <a:xfrm flipV="1">
            <a:off x="5003801" y="2303396"/>
            <a:ext cx="145256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6364645" y="2110510"/>
            <a:ext cx="0" cy="404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Oval 30"/>
          <p:cNvSpPr>
            <a:spLocks noChangeArrowheads="1"/>
          </p:cNvSpPr>
          <p:nvPr/>
        </p:nvSpPr>
        <p:spPr bwMode="auto">
          <a:xfrm flipV="1">
            <a:off x="6287295" y="2224810"/>
            <a:ext cx="145256" cy="146447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31"/>
          <p:cNvSpPr>
            <a:spLocks noChangeShapeType="1"/>
          </p:cNvSpPr>
          <p:nvPr/>
        </p:nvSpPr>
        <p:spPr bwMode="auto">
          <a:xfrm flipV="1">
            <a:off x="6287295" y="2298627"/>
            <a:ext cx="145256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6" name="Straight Connector 85"/>
          <p:cNvCxnSpPr>
            <a:endCxn id="81" idx="0"/>
          </p:cNvCxnSpPr>
          <p:nvPr/>
        </p:nvCxnSpPr>
        <p:spPr>
          <a:xfrm>
            <a:off x="4134510" y="2303396"/>
            <a:ext cx="86929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79" idx="3"/>
            <a:endCxn id="83" idx="2"/>
          </p:cNvCxnSpPr>
          <p:nvPr/>
        </p:nvCxnSpPr>
        <p:spPr>
          <a:xfrm flipV="1">
            <a:off x="5399575" y="2298033"/>
            <a:ext cx="887720" cy="100529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000F2C4-3F02-1E40-86FC-33E01836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7164390" cy="1371600"/>
          </a:xfrm>
        </p:spPr>
        <p:txBody>
          <a:bodyPr/>
          <a:lstStyle/>
          <a:p>
            <a:r>
              <a:rPr lang="en-US" dirty="0"/>
              <a:t>High-Level Intuition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9EDAE45-0791-544B-B1A2-25EEB08AA734}"/>
              </a:ext>
            </a:extLst>
          </p:cNvPr>
          <p:cNvCxnSpPr/>
          <p:nvPr/>
        </p:nvCxnSpPr>
        <p:spPr>
          <a:xfrm flipV="1">
            <a:off x="4848788" y="4213778"/>
            <a:ext cx="1600200" cy="5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16DB27-EF8D-C949-B5EB-1D62134F9088}"/>
              </a:ext>
            </a:extLst>
          </p:cNvPr>
          <p:cNvCxnSpPr/>
          <p:nvPr/>
        </p:nvCxnSpPr>
        <p:spPr>
          <a:xfrm flipH="1" flipV="1">
            <a:off x="4848789" y="4583489"/>
            <a:ext cx="1579356" cy="83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0C75FE7-F3F0-6D44-A0D5-58EE6C33A234}"/>
              </a:ext>
            </a:extLst>
          </p:cNvPr>
          <p:cNvSpPr txBox="1"/>
          <p:nvPr/>
        </p:nvSpPr>
        <p:spPr>
          <a:xfrm>
            <a:off x="5288994" y="422252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ok!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567742-DA44-ED49-A79E-D86102A14341}"/>
              </a:ext>
            </a:extLst>
          </p:cNvPr>
          <p:cNvSpPr txBox="1"/>
          <p:nvPr/>
        </p:nvSpPr>
        <p:spPr>
          <a:xfrm>
            <a:off x="4965701" y="3917729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R, C0    </a:t>
            </a:r>
            <a:r>
              <a:rPr lang="en-US" dirty="0" err="1"/>
              <a:t>i</a:t>
            </a:r>
            <a:r>
              <a:rPr lang="en-US" dirty="0"/>
              <a:t> C1</a:t>
            </a:r>
          </a:p>
        </p:txBody>
      </p:sp>
      <p:grpSp>
        <p:nvGrpSpPr>
          <p:cNvPr id="46" name="Group 43">
            <a:extLst>
              <a:ext uri="{FF2B5EF4-FFF2-40B4-BE49-F238E27FC236}">
                <a16:creationId xmlns:a16="http://schemas.microsoft.com/office/drawing/2014/main" id="{30E1A209-78A6-F243-AE13-2E6A3DDC553A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595144" y="4038728"/>
            <a:ext cx="145256" cy="160735"/>
            <a:chOff x="3113" y="1689"/>
            <a:chExt cx="122" cy="135"/>
          </a:xfrm>
        </p:grpSpPr>
        <p:sp>
          <p:nvSpPr>
            <p:cNvPr id="47" name="Line 44">
              <a:extLst>
                <a:ext uri="{FF2B5EF4-FFF2-40B4-BE49-F238E27FC236}">
                  <a16:creationId xmlns:a16="http://schemas.microsoft.com/office/drawing/2014/main" id="{72574F79-80AE-E840-987A-62A256D6A6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Oval 45">
              <a:extLst>
                <a:ext uri="{FF2B5EF4-FFF2-40B4-BE49-F238E27FC236}">
                  <a16:creationId xmlns:a16="http://schemas.microsoft.com/office/drawing/2014/main" id="{929458D6-4025-684D-AC0C-96A9E679A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46">
              <a:extLst>
                <a:ext uri="{FF2B5EF4-FFF2-40B4-BE49-F238E27FC236}">
                  <a16:creationId xmlns:a16="http://schemas.microsoft.com/office/drawing/2014/main" id="{3CEFE3C1-4097-1845-815D-49C236693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1" name="Group 43">
            <a:extLst>
              <a:ext uri="{FF2B5EF4-FFF2-40B4-BE49-F238E27FC236}">
                <a16:creationId xmlns:a16="http://schemas.microsoft.com/office/drawing/2014/main" id="{8643C211-0C9D-7D41-BF58-D41E8FEA01F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088673" y="3239519"/>
            <a:ext cx="145256" cy="160735"/>
            <a:chOff x="3113" y="1689"/>
            <a:chExt cx="122" cy="135"/>
          </a:xfrm>
        </p:grpSpPr>
        <p:sp>
          <p:nvSpPr>
            <p:cNvPr id="52" name="Line 44">
              <a:extLst>
                <a:ext uri="{FF2B5EF4-FFF2-40B4-BE49-F238E27FC236}">
                  <a16:creationId xmlns:a16="http://schemas.microsoft.com/office/drawing/2014/main" id="{8654DBCB-3FA8-7643-BFE1-807410CC79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5">
              <a:extLst>
                <a:ext uri="{FF2B5EF4-FFF2-40B4-BE49-F238E27FC236}">
                  <a16:creationId xmlns:a16="http://schemas.microsoft.com/office/drawing/2014/main" id="{B1C12287-2B10-CC47-8CEB-E1DE960F5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46">
              <a:extLst>
                <a:ext uri="{FF2B5EF4-FFF2-40B4-BE49-F238E27FC236}">
                  <a16:creationId xmlns:a16="http://schemas.microsoft.com/office/drawing/2014/main" id="{EC639481-2396-3441-AABF-19D4F7BED0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F74B51E-56AA-D247-AA0B-4512D6E84BEA}"/>
              </a:ext>
            </a:extLst>
          </p:cNvPr>
          <p:cNvSpPr/>
          <p:nvPr/>
        </p:nvSpPr>
        <p:spPr>
          <a:xfrm>
            <a:off x="6189918" y="1791428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539C2-1E3F-5A41-8EF8-BAA79A047E8F}"/>
              </a:ext>
            </a:extLst>
          </p:cNvPr>
          <p:cNvSpPr txBox="1"/>
          <p:nvPr/>
        </p:nvSpPr>
        <p:spPr>
          <a:xfrm>
            <a:off x="3204569" y="2996720"/>
            <a:ext cx="1229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Known to attacker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41EA1-E4F1-5F4A-B619-357C071EC62A}"/>
              </a:ext>
            </a:extLst>
          </p:cNvPr>
          <p:cNvSpPr txBox="1"/>
          <p:nvPr/>
        </p:nvSpPr>
        <p:spPr>
          <a:xfrm>
            <a:off x="6507134" y="1795058"/>
            <a:ext cx="4121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= Unknown plaintext </a:t>
            </a:r>
            <a:r>
              <a:rPr lang="en-US" b="1" dirty="0">
                <a:solidFill>
                  <a:srgbClr val="C00000"/>
                </a:solidFill>
              </a:rPr>
              <a:t>⊕</a:t>
            </a:r>
            <a:r>
              <a:rPr lang="en-US" sz="2000" dirty="0">
                <a:solidFill>
                  <a:srgbClr val="C00000"/>
                </a:solidFill>
              </a:rPr>
              <a:t> known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7DC188-7775-044B-9823-6EFBF45EF56A}"/>
              </a:ext>
            </a:extLst>
          </p:cNvPr>
          <p:cNvSpPr txBox="1"/>
          <p:nvPr/>
        </p:nvSpPr>
        <p:spPr>
          <a:xfrm>
            <a:off x="6832602" y="2477433"/>
            <a:ext cx="3860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Decryption succeeded, therefore last byte = known padding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7BECCB-2A47-4643-8BBC-D888123DC58B}"/>
              </a:ext>
            </a:extLst>
          </p:cNvPr>
          <p:cNvSpPr txBox="1"/>
          <p:nvPr/>
        </p:nvSpPr>
        <p:spPr>
          <a:xfrm>
            <a:off x="7279309" y="739335"/>
            <a:ext cx="4346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Learning last byte of this sum = learning last byte of unknown plaintext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626EBD-4379-AC44-9F83-94D8F7D5507A}"/>
              </a:ext>
            </a:extLst>
          </p:cNvPr>
          <p:cNvGrpSpPr/>
          <p:nvPr/>
        </p:nvGrpSpPr>
        <p:grpSpPr>
          <a:xfrm>
            <a:off x="4328751" y="3278520"/>
            <a:ext cx="324360" cy="250920"/>
            <a:chOff x="4328751" y="3278520"/>
            <a:chExt cx="32436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C18F152-43D5-934A-93BD-41602EDFD24C}"/>
                    </a:ext>
                  </a:extLst>
                </p14:cNvPr>
                <p14:cNvContentPartPr/>
                <p14:nvPr/>
              </p14:nvContentPartPr>
              <p14:xfrm>
                <a:off x="4328751" y="3278520"/>
                <a:ext cx="324360" cy="118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C18F152-43D5-934A-93BD-41602EDFD24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11111" y="3260520"/>
                  <a:ext cx="360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142C674-C5EE-E04B-ABCF-68B6BE8BC112}"/>
                    </a:ext>
                  </a:extLst>
                </p14:cNvPr>
                <p14:cNvContentPartPr/>
                <p14:nvPr/>
              </p14:nvContentPartPr>
              <p14:xfrm>
                <a:off x="4542591" y="3407760"/>
                <a:ext cx="109800" cy="121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142C674-C5EE-E04B-ABCF-68B6BE8BC11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24951" y="3389760"/>
                  <a:ext cx="14544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95393C-E2A2-9141-8D22-367DDE41E6BF}"/>
              </a:ext>
            </a:extLst>
          </p:cNvPr>
          <p:cNvGrpSpPr/>
          <p:nvPr/>
        </p:nvGrpSpPr>
        <p:grpSpPr>
          <a:xfrm>
            <a:off x="8945941" y="1466787"/>
            <a:ext cx="196560" cy="270000"/>
            <a:chOff x="8945941" y="1466787"/>
            <a:chExt cx="19656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3036B93-45EA-B148-9AFC-AC8D897AE272}"/>
                    </a:ext>
                  </a:extLst>
                </p14:cNvPr>
                <p14:cNvContentPartPr/>
                <p14:nvPr/>
              </p14:nvContentPartPr>
              <p14:xfrm>
                <a:off x="8945941" y="1466787"/>
                <a:ext cx="165960" cy="252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3036B93-45EA-B148-9AFC-AC8D897AE2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27941" y="1449147"/>
                  <a:ext cx="2016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9804BA0-AAEA-214D-A080-CFF2077E9C8A}"/>
                    </a:ext>
                  </a:extLst>
                </p14:cNvPr>
                <p14:cNvContentPartPr/>
                <p14:nvPr/>
              </p14:nvContentPartPr>
              <p14:xfrm>
                <a:off x="9010741" y="1684947"/>
                <a:ext cx="131760" cy="51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9804BA0-AAEA-214D-A080-CFF2077E9C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92741" y="1666947"/>
                  <a:ext cx="167400" cy="87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E913EAF-9A7E-B349-A655-7DD03A6E5FB2}"/>
              </a:ext>
            </a:extLst>
          </p:cNvPr>
          <p:cNvSpPr txBox="1"/>
          <p:nvPr/>
        </p:nvSpPr>
        <p:spPr>
          <a:xfrm>
            <a:off x="4773168" y="51389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21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79A22D6-FBC7-574B-B213-6B30FE9E66E6}"/>
              </a:ext>
            </a:extLst>
          </p:cNvPr>
          <p:cNvSpPr/>
          <p:nvPr/>
        </p:nvSpPr>
        <p:spPr>
          <a:xfrm>
            <a:off x="552450" y="1829528"/>
            <a:ext cx="3117850" cy="1853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2602" y="3943082"/>
            <a:ext cx="584309" cy="1156097"/>
          </a:xfrm>
          <a:prstGeom prst="rect">
            <a:avLst/>
          </a:prstGeom>
          <a:noFill/>
        </p:spPr>
      </p:pic>
      <p:pic>
        <p:nvPicPr>
          <p:cNvPr id="22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42240" y="3955033"/>
            <a:ext cx="945356" cy="858995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8134111" y="3828033"/>
            <a:ext cx="3191215" cy="175432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Dec(K,C’ )</a:t>
            </a:r>
          </a:p>
          <a:p>
            <a:r>
              <a:rPr lang="en-US" dirty="0"/>
              <a:t>M1’||M2’||P’ = CBC-Dec(K,C’)</a:t>
            </a:r>
          </a:p>
          <a:p>
            <a:r>
              <a:rPr lang="en-US" dirty="0"/>
              <a:t>If P’ ≠ 0x00 then </a:t>
            </a:r>
          </a:p>
          <a:p>
            <a:r>
              <a:rPr lang="en-US" dirty="0"/>
              <a:t>	Return error</a:t>
            </a:r>
          </a:p>
          <a:p>
            <a:r>
              <a:rPr lang="en-US" dirty="0"/>
              <a:t>Else </a:t>
            </a:r>
          </a:p>
          <a:p>
            <a:r>
              <a:rPr lang="en-US" dirty="0"/>
              <a:t>       	Return ok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775200" y="2520096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baseline="-25000" dirty="0">
                <a:solidFill>
                  <a:schemeClr val="tx1"/>
                </a:solidFill>
              </a:rPr>
              <a:t>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089650" y="2520096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baseline="-25000" dirty="0">
                <a:solidFill>
                  <a:schemeClr val="tx1"/>
                </a:solidFill>
              </a:rPr>
              <a:t>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882248" y="1816828"/>
            <a:ext cx="389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….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5081151" y="2115279"/>
            <a:ext cx="0" cy="404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5400000">
            <a:off x="6240365" y="3073960"/>
            <a:ext cx="256580" cy="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rot="5400000">
            <a:off x="4932958" y="3073960"/>
            <a:ext cx="256580" cy="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161638" y="3118661"/>
            <a:ext cx="409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717978" y="3118661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C0  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80" name="Oval 30"/>
          <p:cNvSpPr>
            <a:spLocks noChangeArrowheads="1"/>
          </p:cNvSpPr>
          <p:nvPr/>
        </p:nvSpPr>
        <p:spPr bwMode="auto">
          <a:xfrm flipV="1">
            <a:off x="5003801" y="2229579"/>
            <a:ext cx="145256" cy="146447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31"/>
          <p:cNvSpPr>
            <a:spLocks noChangeShapeType="1"/>
          </p:cNvSpPr>
          <p:nvPr/>
        </p:nvSpPr>
        <p:spPr bwMode="auto">
          <a:xfrm flipV="1">
            <a:off x="5003801" y="2303396"/>
            <a:ext cx="145256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6364645" y="2110510"/>
            <a:ext cx="0" cy="404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Oval 30"/>
          <p:cNvSpPr>
            <a:spLocks noChangeArrowheads="1"/>
          </p:cNvSpPr>
          <p:nvPr/>
        </p:nvSpPr>
        <p:spPr bwMode="auto">
          <a:xfrm flipV="1">
            <a:off x="6287295" y="2224810"/>
            <a:ext cx="145256" cy="146447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31"/>
          <p:cNvSpPr>
            <a:spLocks noChangeShapeType="1"/>
          </p:cNvSpPr>
          <p:nvPr/>
        </p:nvSpPr>
        <p:spPr bwMode="auto">
          <a:xfrm flipV="1">
            <a:off x="6287295" y="2298627"/>
            <a:ext cx="145256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3803650" y="211192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</a:t>
            </a:r>
          </a:p>
        </p:txBody>
      </p:sp>
      <p:cxnSp>
        <p:nvCxnSpPr>
          <p:cNvPr id="86" name="Straight Connector 85"/>
          <p:cNvCxnSpPr>
            <a:endCxn id="81" idx="0"/>
          </p:cNvCxnSpPr>
          <p:nvPr/>
        </p:nvCxnSpPr>
        <p:spPr>
          <a:xfrm>
            <a:off x="4134510" y="2303396"/>
            <a:ext cx="86929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79" idx="3"/>
            <a:endCxn id="83" idx="2"/>
          </p:cNvCxnSpPr>
          <p:nvPr/>
        </p:nvCxnSpPr>
        <p:spPr>
          <a:xfrm flipV="1">
            <a:off x="5399575" y="2298033"/>
            <a:ext cx="887720" cy="100529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cxnSpLocks/>
            <a:stCxn id="85" idx="2"/>
          </p:cNvCxnSpPr>
          <p:nvPr/>
        </p:nvCxnSpPr>
        <p:spPr>
          <a:xfrm>
            <a:off x="3998575" y="2481261"/>
            <a:ext cx="9618" cy="664138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968501" y="4810079"/>
            <a:ext cx="2319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Adversary obtains </a:t>
            </a:r>
          </a:p>
          <a:p>
            <a:r>
              <a:rPr lang="en-US" dirty="0"/>
              <a:t>ciphertext C0,C1,C2</a:t>
            </a:r>
          </a:p>
          <a:p>
            <a:endParaRPr lang="en-US" dirty="0"/>
          </a:p>
          <a:p>
            <a:r>
              <a:rPr lang="en-US" dirty="0"/>
              <a:t>Let R be arbitrary bits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00F2C4-3F02-1E40-86FC-33E01836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7164390" cy="1371600"/>
          </a:xfrm>
        </p:spPr>
        <p:txBody>
          <a:bodyPr/>
          <a:lstStyle/>
          <a:p>
            <a:r>
              <a:rPr lang="en-US" dirty="0"/>
              <a:t>Adversary’s Analysis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176A5EA-8C5D-404D-87F5-153E360FB923}"/>
              </a:ext>
            </a:extLst>
          </p:cNvPr>
          <p:cNvSpPr/>
          <p:nvPr/>
        </p:nvSpPr>
        <p:spPr>
          <a:xfrm>
            <a:off x="3890828" y="311866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9EDAE45-0791-544B-B1A2-25EEB08AA734}"/>
              </a:ext>
            </a:extLst>
          </p:cNvPr>
          <p:cNvCxnSpPr/>
          <p:nvPr/>
        </p:nvCxnSpPr>
        <p:spPr>
          <a:xfrm flipV="1">
            <a:off x="4848788" y="4213778"/>
            <a:ext cx="1600200" cy="5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16DB27-EF8D-C949-B5EB-1D62134F9088}"/>
              </a:ext>
            </a:extLst>
          </p:cNvPr>
          <p:cNvCxnSpPr/>
          <p:nvPr/>
        </p:nvCxnSpPr>
        <p:spPr>
          <a:xfrm flipH="1" flipV="1">
            <a:off x="4848789" y="4583489"/>
            <a:ext cx="1579356" cy="83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0C75FE7-F3F0-6D44-A0D5-58EE6C33A234}"/>
              </a:ext>
            </a:extLst>
          </p:cNvPr>
          <p:cNvSpPr txBox="1"/>
          <p:nvPr/>
        </p:nvSpPr>
        <p:spPr>
          <a:xfrm>
            <a:off x="5288994" y="422252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ok!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567742-DA44-ED49-A79E-D86102A14341}"/>
              </a:ext>
            </a:extLst>
          </p:cNvPr>
          <p:cNvSpPr txBox="1"/>
          <p:nvPr/>
        </p:nvSpPr>
        <p:spPr>
          <a:xfrm>
            <a:off x="4965701" y="3917729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R, C0    </a:t>
            </a:r>
            <a:r>
              <a:rPr lang="en-US" dirty="0" err="1"/>
              <a:t>i</a:t>
            </a:r>
            <a:r>
              <a:rPr lang="en-US" dirty="0"/>
              <a:t> C1</a:t>
            </a:r>
          </a:p>
        </p:txBody>
      </p:sp>
      <p:grpSp>
        <p:nvGrpSpPr>
          <p:cNvPr id="46" name="Group 43">
            <a:extLst>
              <a:ext uri="{FF2B5EF4-FFF2-40B4-BE49-F238E27FC236}">
                <a16:creationId xmlns:a16="http://schemas.microsoft.com/office/drawing/2014/main" id="{30E1A209-78A6-F243-AE13-2E6A3DDC553A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595144" y="4038728"/>
            <a:ext cx="145256" cy="160735"/>
            <a:chOff x="3113" y="1689"/>
            <a:chExt cx="122" cy="135"/>
          </a:xfrm>
        </p:grpSpPr>
        <p:sp>
          <p:nvSpPr>
            <p:cNvPr id="47" name="Line 44">
              <a:extLst>
                <a:ext uri="{FF2B5EF4-FFF2-40B4-BE49-F238E27FC236}">
                  <a16:creationId xmlns:a16="http://schemas.microsoft.com/office/drawing/2014/main" id="{72574F79-80AE-E840-987A-62A256D6A6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Oval 45">
              <a:extLst>
                <a:ext uri="{FF2B5EF4-FFF2-40B4-BE49-F238E27FC236}">
                  <a16:creationId xmlns:a16="http://schemas.microsoft.com/office/drawing/2014/main" id="{929458D6-4025-684D-AC0C-96A9E679A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46">
              <a:extLst>
                <a:ext uri="{FF2B5EF4-FFF2-40B4-BE49-F238E27FC236}">
                  <a16:creationId xmlns:a16="http://schemas.microsoft.com/office/drawing/2014/main" id="{3CEFE3C1-4097-1845-815D-49C236693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1" name="Group 43">
            <a:extLst>
              <a:ext uri="{FF2B5EF4-FFF2-40B4-BE49-F238E27FC236}">
                <a16:creationId xmlns:a16="http://schemas.microsoft.com/office/drawing/2014/main" id="{8643C211-0C9D-7D41-BF58-D41E8FEA01F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088673" y="3239519"/>
            <a:ext cx="145256" cy="160735"/>
            <a:chOff x="3113" y="1689"/>
            <a:chExt cx="122" cy="135"/>
          </a:xfrm>
        </p:grpSpPr>
        <p:sp>
          <p:nvSpPr>
            <p:cNvPr id="52" name="Line 44">
              <a:extLst>
                <a:ext uri="{FF2B5EF4-FFF2-40B4-BE49-F238E27FC236}">
                  <a16:creationId xmlns:a16="http://schemas.microsoft.com/office/drawing/2014/main" id="{8654DBCB-3FA8-7643-BFE1-807410CC79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45">
              <a:extLst>
                <a:ext uri="{FF2B5EF4-FFF2-40B4-BE49-F238E27FC236}">
                  <a16:creationId xmlns:a16="http://schemas.microsoft.com/office/drawing/2014/main" id="{B1C12287-2B10-CC47-8CEB-E1DE960F5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46">
              <a:extLst>
                <a:ext uri="{FF2B5EF4-FFF2-40B4-BE49-F238E27FC236}">
                  <a16:creationId xmlns:a16="http://schemas.microsoft.com/office/drawing/2014/main" id="{EC639481-2396-3441-AABF-19D4F7BED0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56BFC140-5F97-904E-B625-5811E6C8BB5E}"/>
              </a:ext>
            </a:extLst>
          </p:cNvPr>
          <p:cNvSpPr/>
          <p:nvPr/>
        </p:nvSpPr>
        <p:spPr>
          <a:xfrm>
            <a:off x="1524000" y="2608996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baseline="-25000" dirty="0">
                <a:solidFill>
                  <a:schemeClr val="tx1"/>
                </a:solidFill>
              </a:rPr>
              <a:t>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E334BF-F2F4-4C4A-8304-FCBE64814371}"/>
              </a:ext>
            </a:extLst>
          </p:cNvPr>
          <p:cNvSpPr/>
          <p:nvPr/>
        </p:nvSpPr>
        <p:spPr>
          <a:xfrm>
            <a:off x="2838450" y="2608996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baseline="-25000" dirty="0">
                <a:solidFill>
                  <a:schemeClr val="tx1"/>
                </a:solidFill>
              </a:rPr>
              <a:t>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573DFFA-E506-4045-B83C-0A299A821CCB}"/>
              </a:ext>
            </a:extLst>
          </p:cNvPr>
          <p:cNvSpPr/>
          <p:nvPr/>
        </p:nvSpPr>
        <p:spPr>
          <a:xfrm>
            <a:off x="2701335" y="1918428"/>
            <a:ext cx="838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M2||</a:t>
            </a:r>
            <a:r>
              <a:rPr lang="en-US" dirty="0">
                <a:solidFill>
                  <a:srgbClr val="C00000"/>
                </a:solidFill>
              </a:rPr>
              <a:t>00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6F6AC92-78F9-E643-BA6A-5533663088BD}"/>
              </a:ext>
            </a:extLst>
          </p:cNvPr>
          <p:cNvSpPr/>
          <p:nvPr/>
        </p:nvSpPr>
        <p:spPr>
          <a:xfrm>
            <a:off x="1583883" y="1918428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M1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5F06A86-0E59-E949-A240-58F4E1E626E4}"/>
              </a:ext>
            </a:extLst>
          </p:cNvPr>
          <p:cNvCxnSpPr/>
          <p:nvPr/>
        </p:nvCxnSpPr>
        <p:spPr>
          <a:xfrm>
            <a:off x="1829951" y="2204179"/>
            <a:ext cx="0" cy="404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252EA06-24FE-B343-A1EB-0101AEA8DB3F}"/>
              </a:ext>
            </a:extLst>
          </p:cNvPr>
          <p:cNvCxnSpPr/>
          <p:nvPr/>
        </p:nvCxnSpPr>
        <p:spPr>
          <a:xfrm rot="5400000">
            <a:off x="2989165" y="3162860"/>
            <a:ext cx="256580" cy="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DB6990-03EF-A448-8E90-3872C3E83BA3}"/>
              </a:ext>
            </a:extLst>
          </p:cNvPr>
          <p:cNvCxnSpPr/>
          <p:nvPr/>
        </p:nvCxnSpPr>
        <p:spPr>
          <a:xfrm rot="5400000">
            <a:off x="1681758" y="3162860"/>
            <a:ext cx="256580" cy="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B963D57-BA33-0B40-A4C8-1787148FC8F8}"/>
              </a:ext>
            </a:extLst>
          </p:cNvPr>
          <p:cNvSpPr/>
          <p:nvPr/>
        </p:nvSpPr>
        <p:spPr>
          <a:xfrm>
            <a:off x="2890401" y="3207561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31E76F-B85F-9348-BB7F-5C7005A8056D}"/>
              </a:ext>
            </a:extLst>
          </p:cNvPr>
          <p:cNvSpPr/>
          <p:nvPr/>
        </p:nvSpPr>
        <p:spPr>
          <a:xfrm>
            <a:off x="1603032" y="3207561"/>
            <a:ext cx="409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64" name="Oval 30">
            <a:extLst>
              <a:ext uri="{FF2B5EF4-FFF2-40B4-BE49-F238E27FC236}">
                <a16:creationId xmlns:a16="http://schemas.microsoft.com/office/drawing/2014/main" id="{D7051EF7-ED31-1E46-9459-447BB35EB7A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752601" y="2318479"/>
            <a:ext cx="145256" cy="146447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31">
            <a:extLst>
              <a:ext uri="{FF2B5EF4-FFF2-40B4-BE49-F238E27FC236}">
                <a16:creationId xmlns:a16="http://schemas.microsoft.com/office/drawing/2014/main" id="{4EADA22B-ACF1-9C4C-8788-BB8B888FA7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1" y="2392296"/>
            <a:ext cx="145256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C2382F1-5ED2-AF4A-B1EF-865092BA0630}"/>
              </a:ext>
            </a:extLst>
          </p:cNvPr>
          <p:cNvCxnSpPr/>
          <p:nvPr/>
        </p:nvCxnSpPr>
        <p:spPr>
          <a:xfrm>
            <a:off x="3113445" y="2199410"/>
            <a:ext cx="0" cy="404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Oval 30">
            <a:extLst>
              <a:ext uri="{FF2B5EF4-FFF2-40B4-BE49-F238E27FC236}">
                <a16:creationId xmlns:a16="http://schemas.microsoft.com/office/drawing/2014/main" id="{8BE00A26-04D3-CB4E-851F-90EA6BC7828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36095" y="2313710"/>
            <a:ext cx="145256" cy="146447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Line 31">
            <a:extLst>
              <a:ext uri="{FF2B5EF4-FFF2-40B4-BE49-F238E27FC236}">
                <a16:creationId xmlns:a16="http://schemas.microsoft.com/office/drawing/2014/main" id="{F3700F95-17D3-6246-9035-8564EE177D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36095" y="2387527"/>
            <a:ext cx="145256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6F91133-06BC-1847-9917-2067A40A5D28}"/>
              </a:ext>
            </a:extLst>
          </p:cNvPr>
          <p:cNvSpPr txBox="1"/>
          <p:nvPr/>
        </p:nvSpPr>
        <p:spPr>
          <a:xfrm>
            <a:off x="552450" y="220082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IV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F7923D3-B9C8-8243-8BBE-3CBA56C3758D}"/>
              </a:ext>
            </a:extLst>
          </p:cNvPr>
          <p:cNvCxnSpPr>
            <a:endCxn id="65" idx="0"/>
          </p:cNvCxnSpPr>
          <p:nvPr/>
        </p:nvCxnSpPr>
        <p:spPr>
          <a:xfrm>
            <a:off x="883310" y="2392296"/>
            <a:ext cx="86929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C9366538-92FF-5646-9C2D-13B3034EE9E9}"/>
              </a:ext>
            </a:extLst>
          </p:cNvPr>
          <p:cNvCxnSpPr>
            <a:stCxn id="63" idx="3"/>
            <a:endCxn id="89" idx="2"/>
          </p:cNvCxnSpPr>
          <p:nvPr/>
        </p:nvCxnSpPr>
        <p:spPr>
          <a:xfrm flipV="1">
            <a:off x="2012119" y="2386933"/>
            <a:ext cx="1023977" cy="100529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6C96B4B-0E92-A044-8E11-C0EB3986663E}"/>
              </a:ext>
            </a:extLst>
          </p:cNvPr>
          <p:cNvCxnSpPr>
            <a:cxnSpLocks/>
            <a:stCxn id="94" idx="2"/>
          </p:cNvCxnSpPr>
          <p:nvPr/>
        </p:nvCxnSpPr>
        <p:spPr>
          <a:xfrm>
            <a:off x="740963" y="2570162"/>
            <a:ext cx="16030" cy="664137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7D763A11-022C-EB4C-8B4B-96ECD8FF0CCE}"/>
              </a:ext>
            </a:extLst>
          </p:cNvPr>
          <p:cNvSpPr/>
          <p:nvPr/>
        </p:nvSpPr>
        <p:spPr>
          <a:xfrm>
            <a:off x="571500" y="3207561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233DF-AD20-6049-822F-FD3595F950E2}"/>
              </a:ext>
            </a:extLst>
          </p:cNvPr>
          <p:cNvSpPr txBox="1"/>
          <p:nvPr/>
        </p:nvSpPr>
        <p:spPr>
          <a:xfrm>
            <a:off x="6917957" y="3064576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K </a:t>
            </a:r>
            <a:r>
              <a:rPr lang="en-US" dirty="0"/>
              <a:t>(M1   C0)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9CE7B-45E0-DE4B-8FEB-4184EC8AC546}"/>
              </a:ext>
            </a:extLst>
          </p:cNvPr>
          <p:cNvSpPr txBox="1"/>
          <p:nvPr/>
        </p:nvSpPr>
        <p:spPr>
          <a:xfrm>
            <a:off x="6917957" y="2108200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   C0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1FE1BAB-2975-0E42-9A55-1016DC76FF37}"/>
              </a:ext>
            </a:extLst>
          </p:cNvPr>
          <p:cNvSpPr txBox="1"/>
          <p:nvPr/>
        </p:nvSpPr>
        <p:spPr>
          <a:xfrm>
            <a:off x="6917957" y="1604797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   C0   C0   </a:t>
            </a:r>
            <a:r>
              <a:rPr lang="en-US" dirty="0" err="1"/>
              <a:t>i</a:t>
            </a:r>
            <a:r>
              <a:rPr lang="en-US" dirty="0"/>
              <a:t> = M1   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C380D-A886-C648-9986-F8E51890A23D}"/>
              </a:ext>
            </a:extLst>
          </p:cNvPr>
          <p:cNvSpPr txBox="1"/>
          <p:nvPr/>
        </p:nvSpPr>
        <p:spPr>
          <a:xfrm>
            <a:off x="9374246" y="1506362"/>
            <a:ext cx="2271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byte of this value must be 00 (why?)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F74CD-C0B2-4842-B7E7-0195897EB868}"/>
              </a:ext>
            </a:extLst>
          </p:cNvPr>
          <p:cNvSpPr txBox="1"/>
          <p:nvPr/>
        </p:nvSpPr>
        <p:spPr>
          <a:xfrm>
            <a:off x="9374246" y="2336800"/>
            <a:ext cx="205303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Therefore, last byte of M1 is </a:t>
            </a:r>
            <a:r>
              <a:rPr lang="en-US"/>
              <a:t>i</a:t>
            </a:r>
            <a:endParaRPr lang="en-US" dirty="0"/>
          </a:p>
        </p:txBody>
      </p:sp>
      <p:grpSp>
        <p:nvGrpSpPr>
          <p:cNvPr id="100" name="Group 43">
            <a:extLst>
              <a:ext uri="{FF2B5EF4-FFF2-40B4-BE49-F238E27FC236}">
                <a16:creationId xmlns:a16="http://schemas.microsoft.com/office/drawing/2014/main" id="{5414C3D2-AB37-C046-AEDA-F454882466AF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609314" y="3181574"/>
            <a:ext cx="145256" cy="160735"/>
            <a:chOff x="3113" y="1689"/>
            <a:chExt cx="122" cy="135"/>
          </a:xfrm>
        </p:grpSpPr>
        <p:sp>
          <p:nvSpPr>
            <p:cNvPr id="101" name="Line 44">
              <a:extLst>
                <a:ext uri="{FF2B5EF4-FFF2-40B4-BE49-F238E27FC236}">
                  <a16:creationId xmlns:a16="http://schemas.microsoft.com/office/drawing/2014/main" id="{08196164-1A59-0243-A703-FA70EBA450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45">
              <a:extLst>
                <a:ext uri="{FF2B5EF4-FFF2-40B4-BE49-F238E27FC236}">
                  <a16:creationId xmlns:a16="http://schemas.microsoft.com/office/drawing/2014/main" id="{F15706D9-8645-2548-8976-2A02A0554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Line 46">
              <a:extLst>
                <a:ext uri="{FF2B5EF4-FFF2-40B4-BE49-F238E27FC236}">
                  <a16:creationId xmlns:a16="http://schemas.microsoft.com/office/drawing/2014/main" id="{D5A42BC5-FF23-4E42-9CF4-453DC06CF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" name="Group 43">
            <a:extLst>
              <a:ext uri="{FF2B5EF4-FFF2-40B4-BE49-F238E27FC236}">
                <a16:creationId xmlns:a16="http://schemas.microsoft.com/office/drawing/2014/main" id="{3E012EEC-CECF-664E-A5B8-9A1DB440F1E0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304514" y="2229074"/>
            <a:ext cx="145256" cy="160735"/>
            <a:chOff x="3113" y="1689"/>
            <a:chExt cx="122" cy="135"/>
          </a:xfrm>
        </p:grpSpPr>
        <p:sp>
          <p:nvSpPr>
            <p:cNvPr id="105" name="Line 44">
              <a:extLst>
                <a:ext uri="{FF2B5EF4-FFF2-40B4-BE49-F238E27FC236}">
                  <a16:creationId xmlns:a16="http://schemas.microsoft.com/office/drawing/2014/main" id="{9C507418-87AA-DA45-B032-4D63EA1152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Oval 45">
              <a:extLst>
                <a:ext uri="{FF2B5EF4-FFF2-40B4-BE49-F238E27FC236}">
                  <a16:creationId xmlns:a16="http://schemas.microsoft.com/office/drawing/2014/main" id="{223F57FC-CD53-EA40-8014-5C5130567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46">
              <a:extLst>
                <a:ext uri="{FF2B5EF4-FFF2-40B4-BE49-F238E27FC236}">
                  <a16:creationId xmlns:a16="http://schemas.microsoft.com/office/drawing/2014/main" id="{4B27DA2E-192B-9842-959E-6519A43F53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8" name="Group 43">
            <a:extLst>
              <a:ext uri="{FF2B5EF4-FFF2-40B4-BE49-F238E27FC236}">
                <a16:creationId xmlns:a16="http://schemas.microsoft.com/office/drawing/2014/main" id="{321092B5-7B1E-094C-9970-32A7F7E9728F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304514" y="1721074"/>
            <a:ext cx="145256" cy="160735"/>
            <a:chOff x="3113" y="1689"/>
            <a:chExt cx="122" cy="135"/>
          </a:xfrm>
        </p:grpSpPr>
        <p:sp>
          <p:nvSpPr>
            <p:cNvPr id="109" name="Line 44">
              <a:extLst>
                <a:ext uri="{FF2B5EF4-FFF2-40B4-BE49-F238E27FC236}">
                  <a16:creationId xmlns:a16="http://schemas.microsoft.com/office/drawing/2014/main" id="{F68E0EA1-8266-DA4A-ABD0-F47B4EEF0D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Oval 45">
              <a:extLst>
                <a:ext uri="{FF2B5EF4-FFF2-40B4-BE49-F238E27FC236}">
                  <a16:creationId xmlns:a16="http://schemas.microsoft.com/office/drawing/2014/main" id="{7A375123-1384-A94E-A600-ED5957579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Line 46">
              <a:extLst>
                <a:ext uri="{FF2B5EF4-FFF2-40B4-BE49-F238E27FC236}">
                  <a16:creationId xmlns:a16="http://schemas.microsoft.com/office/drawing/2014/main" id="{6E700A11-ED27-824E-B2DD-4D34AE4D4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" name="Group 43">
            <a:extLst>
              <a:ext uri="{FF2B5EF4-FFF2-40B4-BE49-F238E27FC236}">
                <a16:creationId xmlns:a16="http://schemas.microsoft.com/office/drawing/2014/main" id="{59DB57B3-5BDC-B043-B7AE-5EAF62E000C1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749014" y="1721074"/>
            <a:ext cx="145256" cy="160735"/>
            <a:chOff x="3113" y="1689"/>
            <a:chExt cx="122" cy="135"/>
          </a:xfrm>
        </p:grpSpPr>
        <p:sp>
          <p:nvSpPr>
            <p:cNvPr id="113" name="Line 44">
              <a:extLst>
                <a:ext uri="{FF2B5EF4-FFF2-40B4-BE49-F238E27FC236}">
                  <a16:creationId xmlns:a16="http://schemas.microsoft.com/office/drawing/2014/main" id="{4E1ECDBE-892E-E346-9695-6FF3CB0CAF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45">
              <a:extLst>
                <a:ext uri="{FF2B5EF4-FFF2-40B4-BE49-F238E27FC236}">
                  <a16:creationId xmlns:a16="http://schemas.microsoft.com/office/drawing/2014/main" id="{8105A18F-5B68-4B47-85D3-DA8C9D4C0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Line 46">
              <a:extLst>
                <a:ext uri="{FF2B5EF4-FFF2-40B4-BE49-F238E27FC236}">
                  <a16:creationId xmlns:a16="http://schemas.microsoft.com/office/drawing/2014/main" id="{BA7FC0A1-4481-2844-8028-8101B3BB48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6" name="Group 43">
            <a:extLst>
              <a:ext uri="{FF2B5EF4-FFF2-40B4-BE49-F238E27FC236}">
                <a16:creationId xmlns:a16="http://schemas.microsoft.com/office/drawing/2014/main" id="{1AEF4F65-EC1E-DC4F-A514-11C1C343EBE1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180814" y="1721074"/>
            <a:ext cx="145256" cy="160735"/>
            <a:chOff x="3113" y="1689"/>
            <a:chExt cx="122" cy="135"/>
          </a:xfrm>
        </p:grpSpPr>
        <p:sp>
          <p:nvSpPr>
            <p:cNvPr id="117" name="Line 44">
              <a:extLst>
                <a:ext uri="{FF2B5EF4-FFF2-40B4-BE49-F238E27FC236}">
                  <a16:creationId xmlns:a16="http://schemas.microsoft.com/office/drawing/2014/main" id="{35D343E8-3A3D-3647-984F-5C4429F844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Oval 45">
              <a:extLst>
                <a:ext uri="{FF2B5EF4-FFF2-40B4-BE49-F238E27FC236}">
                  <a16:creationId xmlns:a16="http://schemas.microsoft.com/office/drawing/2014/main" id="{28A70F44-8A4E-3C46-A240-AAC829145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Line 46">
              <a:extLst>
                <a:ext uri="{FF2B5EF4-FFF2-40B4-BE49-F238E27FC236}">
                  <a16:creationId xmlns:a16="http://schemas.microsoft.com/office/drawing/2014/main" id="{F707D62F-4DFC-3748-ADCE-965797AEB3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0" name="Group 43">
            <a:extLst>
              <a:ext uri="{FF2B5EF4-FFF2-40B4-BE49-F238E27FC236}">
                <a16:creationId xmlns:a16="http://schemas.microsoft.com/office/drawing/2014/main" id="{E945E7D7-8BBB-4048-BADA-EC378A88B6F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993614" y="1733774"/>
            <a:ext cx="145256" cy="160735"/>
            <a:chOff x="3113" y="1689"/>
            <a:chExt cx="122" cy="135"/>
          </a:xfrm>
        </p:grpSpPr>
        <p:sp>
          <p:nvSpPr>
            <p:cNvPr id="121" name="Line 44">
              <a:extLst>
                <a:ext uri="{FF2B5EF4-FFF2-40B4-BE49-F238E27FC236}">
                  <a16:creationId xmlns:a16="http://schemas.microsoft.com/office/drawing/2014/main" id="{30B9D9B2-7F15-8F47-B9DE-59D13E5C4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Oval 45">
              <a:extLst>
                <a:ext uri="{FF2B5EF4-FFF2-40B4-BE49-F238E27FC236}">
                  <a16:creationId xmlns:a16="http://schemas.microsoft.com/office/drawing/2014/main" id="{3FD87A74-3C76-5744-A8B1-A352CE518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Line 46">
              <a:extLst>
                <a:ext uri="{FF2B5EF4-FFF2-40B4-BE49-F238E27FC236}">
                  <a16:creationId xmlns:a16="http://schemas.microsoft.com/office/drawing/2014/main" id="{B5F7AC69-08AC-1C42-974D-5AE7F6AA49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F74B51E-56AA-D247-AA0B-4512D6E84BEA}"/>
              </a:ext>
            </a:extLst>
          </p:cNvPr>
          <p:cNvSpPr/>
          <p:nvPr/>
        </p:nvSpPr>
        <p:spPr>
          <a:xfrm>
            <a:off x="6189918" y="1791428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4F46A7-8147-E440-A427-FB582EE20227}"/>
              </a:ext>
            </a:extLst>
          </p:cNvPr>
          <p:cNvGrpSpPr/>
          <p:nvPr/>
        </p:nvGrpSpPr>
        <p:grpSpPr>
          <a:xfrm>
            <a:off x="6572220" y="2271800"/>
            <a:ext cx="383760" cy="162360"/>
            <a:chOff x="6572220" y="2271800"/>
            <a:chExt cx="38376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70916E-C169-E341-A786-C2DAD57E1A99}"/>
                    </a:ext>
                  </a:extLst>
                </p14:cNvPr>
                <p14:cNvContentPartPr/>
                <p14:nvPr/>
              </p14:nvContentPartPr>
              <p14:xfrm>
                <a:off x="6572220" y="2271800"/>
                <a:ext cx="383760" cy="61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70916E-C169-E341-A786-C2DAD57E1A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63220" y="2262800"/>
                  <a:ext cx="4014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F9F9070-6D8C-A444-B7E3-E053C2F30290}"/>
                    </a:ext>
                  </a:extLst>
                </p14:cNvPr>
                <p14:cNvContentPartPr/>
                <p14:nvPr/>
              </p14:nvContentPartPr>
              <p14:xfrm>
                <a:off x="6579420" y="2345960"/>
                <a:ext cx="92520" cy="88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F9F9070-6D8C-A444-B7E3-E053C2F3029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70420" y="2337320"/>
                  <a:ext cx="11016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1AF471-8B22-7648-87BF-E59E84EF99F4}"/>
              </a:ext>
            </a:extLst>
          </p:cNvPr>
          <p:cNvGrpSpPr/>
          <p:nvPr/>
        </p:nvGrpSpPr>
        <p:grpSpPr>
          <a:xfrm>
            <a:off x="6466380" y="1798760"/>
            <a:ext cx="497880" cy="198720"/>
            <a:chOff x="6466380" y="1798760"/>
            <a:chExt cx="49788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004097A-8AD1-9742-8C7A-A7F4137684A8}"/>
                    </a:ext>
                  </a:extLst>
                </p14:cNvPr>
                <p14:cNvContentPartPr/>
                <p14:nvPr/>
              </p14:nvContentPartPr>
              <p14:xfrm>
                <a:off x="6466380" y="1798760"/>
                <a:ext cx="497880" cy="112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004097A-8AD1-9742-8C7A-A7F4137684A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57380" y="1790120"/>
                  <a:ext cx="515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B432041-696C-B942-A18B-5E7BE63824D2}"/>
                    </a:ext>
                  </a:extLst>
                </p14:cNvPr>
                <p14:cNvContentPartPr/>
                <p14:nvPr/>
              </p14:nvContentPartPr>
              <p14:xfrm>
                <a:off x="6469980" y="1909640"/>
                <a:ext cx="105840" cy="87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B432041-696C-B942-A18B-5E7BE63824D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60980" y="1901000"/>
                  <a:ext cx="123480" cy="10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0355159-515E-3B48-B72B-E46FF6384DA7}"/>
                  </a:ext>
                </a:extLst>
              </p14:cNvPr>
              <p14:cNvContentPartPr/>
              <p14:nvPr/>
            </p14:nvContentPartPr>
            <p14:xfrm>
              <a:off x="6574380" y="3237320"/>
              <a:ext cx="390600" cy="82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0355159-515E-3B48-B72B-E46FF6384DA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65380" y="3228320"/>
                <a:ext cx="4082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D93819D-846D-E24A-91F4-2307E9D4DAC5}"/>
                  </a:ext>
                </a:extLst>
              </p14:cNvPr>
              <p14:cNvContentPartPr/>
              <p14:nvPr/>
            </p14:nvContentPartPr>
            <p14:xfrm>
              <a:off x="6581940" y="3342080"/>
              <a:ext cx="79200" cy="87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D93819D-846D-E24A-91F4-2307E9D4DA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73300" y="3333440"/>
                <a:ext cx="96840" cy="1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F13151E-F705-EB40-805F-B476EDDE70AA}"/>
              </a:ext>
            </a:extLst>
          </p:cNvPr>
          <p:cNvGrpSpPr/>
          <p:nvPr/>
        </p:nvGrpSpPr>
        <p:grpSpPr>
          <a:xfrm>
            <a:off x="1825260" y="3395360"/>
            <a:ext cx="4372560" cy="500760"/>
            <a:chOff x="1825260" y="3395360"/>
            <a:chExt cx="4372560" cy="50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1F6125D-A74A-4B47-87D0-81AAD51A3CCC}"/>
                    </a:ext>
                  </a:extLst>
                </p14:cNvPr>
                <p14:cNvContentPartPr/>
                <p14:nvPr/>
              </p14:nvContentPartPr>
              <p14:xfrm>
                <a:off x="1825260" y="3395360"/>
                <a:ext cx="4335480" cy="500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1F6125D-A74A-4B47-87D0-81AAD51A3CC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16620" y="3386720"/>
                  <a:ext cx="435312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48C6D92-C938-BE4A-AF52-0AF2347CC34E}"/>
                    </a:ext>
                  </a:extLst>
                </p14:cNvPr>
                <p14:cNvContentPartPr/>
                <p14:nvPr/>
              </p14:nvContentPartPr>
              <p14:xfrm>
                <a:off x="6135180" y="3419840"/>
                <a:ext cx="62640" cy="158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48C6D92-C938-BE4A-AF52-0AF2347CC3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26180" y="3411200"/>
                  <a:ext cx="80280" cy="17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8788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5" grpId="0" animBg="1"/>
      <p:bldP spid="56" grpId="0" animBg="1"/>
      <p:bldP spid="57" grpId="0"/>
      <p:bldP spid="58" grpId="0"/>
      <p:bldP spid="62" grpId="0"/>
      <p:bldP spid="63" grpId="0"/>
      <p:bldP spid="64" grpId="0" animBg="1"/>
      <p:bldP spid="65" grpId="0" animBg="1"/>
      <p:bldP spid="89" grpId="0" animBg="1"/>
      <p:bldP spid="93" grpId="0" animBg="1"/>
      <p:bldP spid="94" grpId="0"/>
      <p:bldP spid="98" grpId="0"/>
      <p:bldP spid="7" grpId="0"/>
      <p:bldP spid="9" grpId="0"/>
      <p:bldP spid="99" grpId="0"/>
      <p:bldP spid="10" grpId="0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F2C4-3F02-1E40-86FC-33E01836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 for CBC Mode in TLS</a:t>
            </a:r>
          </a:p>
        </p:txBody>
      </p:sp>
      <p:sp>
        <p:nvSpPr>
          <p:cNvPr id="62" name="Rectangle 32">
            <a:extLst>
              <a:ext uri="{FF2B5EF4-FFF2-40B4-BE49-F238E27FC236}">
                <a16:creationId xmlns:a16="http://schemas.microsoft.com/office/drawing/2014/main" id="{76F3C1D5-235F-084D-BC9C-E070CB0AB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492" y="2221706"/>
            <a:ext cx="1027509" cy="32385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200"/>
          </a:p>
        </p:txBody>
      </p:sp>
      <p:grpSp>
        <p:nvGrpSpPr>
          <p:cNvPr id="63" name="Group 79">
            <a:extLst>
              <a:ext uri="{FF2B5EF4-FFF2-40B4-BE49-F238E27FC236}">
                <a16:creationId xmlns:a16="http://schemas.microsoft.com/office/drawing/2014/main" id="{2AF702EB-3168-3640-8E74-35124F21A06C}"/>
              </a:ext>
            </a:extLst>
          </p:cNvPr>
          <p:cNvGrpSpPr>
            <a:grpSpLocks/>
          </p:cNvGrpSpPr>
          <p:nvPr/>
        </p:nvGrpSpPr>
        <p:grpSpPr bwMode="auto">
          <a:xfrm>
            <a:off x="4152900" y="2540795"/>
            <a:ext cx="2324100" cy="1166813"/>
            <a:chOff x="1872" y="2956"/>
            <a:chExt cx="1952" cy="980"/>
          </a:xfrm>
        </p:grpSpPr>
        <p:sp>
          <p:nvSpPr>
            <p:cNvPr id="64" name="Rectangle 18">
              <a:extLst>
                <a:ext uri="{FF2B5EF4-FFF2-40B4-BE49-F238E27FC236}">
                  <a16:creationId xmlns:a16="http://schemas.microsoft.com/office/drawing/2014/main" id="{ABEEDA9E-1650-D04E-955D-A1B454C94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627"/>
              <a:ext cx="854" cy="309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500" i="1" dirty="0">
                  <a:solidFill>
                    <a:srgbClr val="000000"/>
                  </a:solidFill>
                </a:rPr>
                <a:t>C</a:t>
              </a:r>
              <a:r>
                <a:rPr lang="en-US" sz="1500" i="1" baseline="-25000" dirty="0">
                  <a:solidFill>
                    <a:srgbClr val="000000"/>
                  </a:solidFill>
                </a:rPr>
                <a:t>0</a:t>
              </a:r>
              <a:endParaRPr lang="en-US" sz="1500" dirty="0">
                <a:solidFill>
                  <a:srgbClr val="000000"/>
                </a:solidFill>
              </a:endParaRPr>
            </a:p>
          </p:txBody>
        </p:sp>
        <p:sp>
          <p:nvSpPr>
            <p:cNvPr id="65" name="Rectangle 19">
              <a:extLst>
                <a:ext uri="{FF2B5EF4-FFF2-40B4-BE49-F238E27FC236}">
                  <a16:creationId xmlns:a16="http://schemas.microsoft.com/office/drawing/2014/main" id="{B92EDF21-31C1-E04F-90C2-ACE413F8A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0" y="3627"/>
              <a:ext cx="854" cy="309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500" i="1">
                  <a:solidFill>
                    <a:srgbClr val="000000"/>
                  </a:solidFill>
                </a:rPr>
                <a:t>C</a:t>
              </a:r>
              <a:r>
                <a:rPr lang="en-US" sz="1500" i="1" baseline="-25000">
                  <a:solidFill>
                    <a:srgbClr val="000000"/>
                  </a:solidFill>
                </a:rPr>
                <a:t>1</a:t>
              </a:r>
              <a:endParaRPr lang="en-US" sz="1500">
                <a:solidFill>
                  <a:srgbClr val="000000"/>
                </a:solidFill>
              </a:endParaRPr>
            </a:p>
          </p:txBody>
        </p:sp>
        <p:sp>
          <p:nvSpPr>
            <p:cNvPr id="70" name="Line 23">
              <a:extLst>
                <a:ext uri="{FF2B5EF4-FFF2-40B4-BE49-F238E27FC236}">
                  <a16:creationId xmlns:a16="http://schemas.microsoft.com/office/drawing/2014/main" id="{C691FBC0-E2D9-0440-B848-7125F431F9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7" y="3504"/>
              <a:ext cx="0" cy="12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9" name="Group 28">
              <a:extLst>
                <a:ext uri="{FF2B5EF4-FFF2-40B4-BE49-F238E27FC236}">
                  <a16:creationId xmlns:a16="http://schemas.microsoft.com/office/drawing/2014/main" id="{D1C94154-5448-8245-B251-57A371191057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343" y="2956"/>
              <a:ext cx="122" cy="308"/>
              <a:chOff x="3113" y="1639"/>
              <a:chExt cx="122" cy="308"/>
            </a:xfrm>
          </p:grpSpPr>
          <p:sp>
            <p:nvSpPr>
              <p:cNvPr id="96" name="Line 29">
                <a:extLst>
                  <a:ext uri="{FF2B5EF4-FFF2-40B4-BE49-F238E27FC236}">
                    <a16:creationId xmlns:a16="http://schemas.microsoft.com/office/drawing/2014/main" id="{B96B629A-0227-CF4D-A6E8-57DAC9957B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4" y="1639"/>
                <a:ext cx="0" cy="308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Oval 30">
                <a:extLst>
                  <a:ext uri="{FF2B5EF4-FFF2-40B4-BE49-F238E27FC236}">
                    <a16:creationId xmlns:a16="http://schemas.microsoft.com/office/drawing/2014/main" id="{3BADC122-A914-2949-816B-D81426656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3" y="1701"/>
                <a:ext cx="122" cy="123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Line 31">
                <a:extLst>
                  <a:ext uri="{FF2B5EF4-FFF2-40B4-BE49-F238E27FC236}">
                    <a16:creationId xmlns:a16="http://schemas.microsoft.com/office/drawing/2014/main" id="{6D5A39A2-E29F-CF4F-84BB-35A2C0974F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3" y="1762"/>
                <a:ext cx="12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" name="Group 32">
              <a:extLst>
                <a:ext uri="{FF2B5EF4-FFF2-40B4-BE49-F238E27FC236}">
                  <a16:creationId xmlns:a16="http://schemas.microsoft.com/office/drawing/2014/main" id="{D2274C39-EBE2-9749-BE67-A745936D76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9" y="3120"/>
              <a:ext cx="624" cy="672"/>
              <a:chOff x="2496" y="1440"/>
              <a:chExt cx="624" cy="672"/>
            </a:xfrm>
          </p:grpSpPr>
          <p:sp>
            <p:nvSpPr>
              <p:cNvPr id="93" name="Line 33">
                <a:extLst>
                  <a:ext uri="{FF2B5EF4-FFF2-40B4-BE49-F238E27FC236}">
                    <a16:creationId xmlns:a16="http://schemas.microsoft.com/office/drawing/2014/main" id="{87CB663E-A141-E74B-B369-CD2FC409E3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96" y="211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4" name="Line 34">
                <a:extLst>
                  <a:ext uri="{FF2B5EF4-FFF2-40B4-BE49-F238E27FC236}">
                    <a16:creationId xmlns:a16="http://schemas.microsoft.com/office/drawing/2014/main" id="{A8CB9F3C-FB01-2943-BAEE-B8AB89434A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92" y="1440"/>
                <a:ext cx="0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5" name="Line 35">
                <a:extLst>
                  <a:ext uri="{FF2B5EF4-FFF2-40B4-BE49-F238E27FC236}">
                    <a16:creationId xmlns:a16="http://schemas.microsoft.com/office/drawing/2014/main" id="{A309D2E5-20DB-A143-80B9-C65032E384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1440"/>
                <a:ext cx="52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99" name="Rectangle 34">
            <a:extLst>
              <a:ext uri="{FF2B5EF4-FFF2-40B4-BE49-F238E27FC236}">
                <a16:creationId xmlns:a16="http://schemas.microsoft.com/office/drawing/2014/main" id="{6FAE5430-4EF5-7A41-8BFD-2A9A03AE2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848" y="3346849"/>
            <a:ext cx="1016794" cy="367903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500" i="1">
                <a:solidFill>
                  <a:srgbClr val="000000"/>
                </a:solidFill>
              </a:rPr>
              <a:t>C</a:t>
            </a:r>
            <a:r>
              <a:rPr lang="en-US" sz="1500" i="1" baseline="-25000">
                <a:solidFill>
                  <a:srgbClr val="000000"/>
                </a:solidFill>
              </a:rPr>
              <a:t>2</a:t>
            </a:r>
            <a:endParaRPr lang="en-US" sz="1500">
              <a:solidFill>
                <a:srgbClr val="000000"/>
              </a:solidFill>
            </a:endParaRPr>
          </a:p>
        </p:txBody>
      </p:sp>
      <p:sp>
        <p:nvSpPr>
          <p:cNvPr id="100" name="Line 38">
            <a:extLst>
              <a:ext uri="{FF2B5EF4-FFF2-40B4-BE49-F238E27FC236}">
                <a16:creationId xmlns:a16="http://schemas.microsoft.com/office/drawing/2014/main" id="{12E033C0-430E-6E45-A37F-42A904E3F2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84244" y="3200402"/>
            <a:ext cx="0" cy="146447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1" name="Group 43">
            <a:extLst>
              <a:ext uri="{FF2B5EF4-FFF2-40B4-BE49-F238E27FC236}">
                <a16:creationId xmlns:a16="http://schemas.microsoft.com/office/drawing/2014/main" id="{51BD1655-312F-1D43-94E2-63B02C1D1BF7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219951" y="2547938"/>
            <a:ext cx="145256" cy="366713"/>
            <a:chOff x="3113" y="1639"/>
            <a:chExt cx="122" cy="308"/>
          </a:xfrm>
        </p:grpSpPr>
        <p:sp>
          <p:nvSpPr>
            <p:cNvPr id="102" name="Line 44">
              <a:extLst>
                <a:ext uri="{FF2B5EF4-FFF2-40B4-BE49-F238E27FC236}">
                  <a16:creationId xmlns:a16="http://schemas.microsoft.com/office/drawing/2014/main" id="{B2FD41AE-3153-7748-AE41-869D39271B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Oval 45">
              <a:extLst>
                <a:ext uri="{FF2B5EF4-FFF2-40B4-BE49-F238E27FC236}">
                  <a16:creationId xmlns:a16="http://schemas.microsoft.com/office/drawing/2014/main" id="{63EF457D-C47C-6944-9D3C-7D9CE4ED2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46">
              <a:extLst>
                <a:ext uri="{FF2B5EF4-FFF2-40B4-BE49-F238E27FC236}">
                  <a16:creationId xmlns:a16="http://schemas.microsoft.com/office/drawing/2014/main" id="{32E8E5D8-372C-8746-A25B-BA685E8228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5" name="Group 47">
            <a:extLst>
              <a:ext uri="{FF2B5EF4-FFF2-40B4-BE49-F238E27FC236}">
                <a16:creationId xmlns:a16="http://schemas.microsoft.com/office/drawing/2014/main" id="{AEFF3784-F7BD-6A49-A51F-33B8088E73E1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2740819"/>
            <a:ext cx="742950" cy="800100"/>
            <a:chOff x="2496" y="1440"/>
            <a:chExt cx="624" cy="672"/>
          </a:xfrm>
        </p:grpSpPr>
        <p:sp>
          <p:nvSpPr>
            <p:cNvPr id="106" name="Line 48">
              <a:extLst>
                <a:ext uri="{FF2B5EF4-FFF2-40B4-BE49-F238E27FC236}">
                  <a16:creationId xmlns:a16="http://schemas.microsoft.com/office/drawing/2014/main" id="{CBED698B-7430-CC48-B901-9394F42E42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6" y="211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7" name="Line 49">
              <a:extLst>
                <a:ext uri="{FF2B5EF4-FFF2-40B4-BE49-F238E27FC236}">
                  <a16:creationId xmlns:a16="http://schemas.microsoft.com/office/drawing/2014/main" id="{30291E1A-EDBC-0148-AF3B-DFD96EB8DF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2" y="1440"/>
              <a:ext cx="0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8" name="Line 50">
              <a:extLst>
                <a:ext uri="{FF2B5EF4-FFF2-40B4-BE49-F238E27FC236}">
                  <a16:creationId xmlns:a16="http://schemas.microsoft.com/office/drawing/2014/main" id="{B3E323DE-6F17-6148-8B26-EAE80720C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440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09" name="Rectangle 29">
            <a:extLst>
              <a:ext uri="{FF2B5EF4-FFF2-40B4-BE49-F238E27FC236}">
                <a16:creationId xmlns:a16="http://schemas.microsoft.com/office/drawing/2014/main" id="{70EF4604-BD7F-3041-8199-8A27F81D3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3941" y="2224088"/>
            <a:ext cx="628650" cy="323850"/>
          </a:xfrm>
          <a:prstGeom prst="rect">
            <a:avLst/>
          </a:prstGeom>
          <a:solidFill>
            <a:srgbClr val="F7964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10" name="Rectangle 32">
            <a:extLst>
              <a:ext uri="{FF2B5EF4-FFF2-40B4-BE49-F238E27FC236}">
                <a16:creationId xmlns:a16="http://schemas.microsoft.com/office/drawing/2014/main" id="{C5B92C16-E6E2-604C-87C0-408F6A1D9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592" y="2224088"/>
            <a:ext cx="388144" cy="3238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800"/>
          </a:p>
        </p:txBody>
      </p:sp>
      <p:sp>
        <p:nvSpPr>
          <p:cNvPr id="111" name="TextBox 44">
            <a:extLst>
              <a:ext uri="{FF2B5EF4-FFF2-40B4-BE49-F238E27FC236}">
                <a16:creationId xmlns:a16="http://schemas.microsoft.com/office/drawing/2014/main" id="{202650EF-C95F-7142-872B-CE5E74E61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050" y="4063605"/>
            <a:ext cx="48878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+mn-lt"/>
              </a:rPr>
              <a:t>Possible paddings in TLS: 00, 01 01, 02 02 02, etc.</a:t>
            </a:r>
          </a:p>
        </p:txBody>
      </p:sp>
      <p:sp>
        <p:nvSpPr>
          <p:cNvPr id="112" name="TextBox 45">
            <a:extLst>
              <a:ext uri="{FF2B5EF4-FFF2-40B4-BE49-F238E27FC236}">
                <a16:creationId xmlns:a16="http://schemas.microsoft.com/office/drawing/2014/main" id="{725EF4C5-8E64-B940-81D0-04DEE8856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9900" y="2628900"/>
            <a:ext cx="98777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latin typeface="+mn-lt"/>
              </a:rPr>
              <a:t>Random IV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D78F973-A9C5-2D41-B777-169B3B6ABB58}"/>
              </a:ext>
            </a:extLst>
          </p:cNvPr>
          <p:cNvCxnSpPr/>
          <p:nvPr/>
        </p:nvCxnSpPr>
        <p:spPr>
          <a:xfrm>
            <a:off x="4014788" y="2906316"/>
            <a:ext cx="252413" cy="319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24E80A9-4CD5-CC44-88F1-F15C10AEE764}"/>
              </a:ext>
            </a:extLst>
          </p:cNvPr>
          <p:cNvSpPr/>
          <p:nvPr/>
        </p:nvSpPr>
        <p:spPr>
          <a:xfrm>
            <a:off x="5691188" y="2914650"/>
            <a:ext cx="571500" cy="2857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K</a:t>
            </a:r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95C9288-371E-534B-B775-2115DD776F6B}"/>
              </a:ext>
            </a:extLst>
          </p:cNvPr>
          <p:cNvSpPr/>
          <p:nvPr/>
        </p:nvSpPr>
        <p:spPr>
          <a:xfrm>
            <a:off x="7005638" y="2914650"/>
            <a:ext cx="571500" cy="2857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K</a:t>
            </a:r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84E8A8F-B532-1948-ADD2-3D5EA8640B1A}"/>
              </a:ext>
            </a:extLst>
          </p:cNvPr>
          <p:cNvSpPr txBox="1"/>
          <p:nvPr/>
        </p:nvSpPr>
        <p:spPr>
          <a:xfrm>
            <a:off x="4348692" y="167640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5FD338D-0462-CE43-B3E3-CBB7EC9EE6F8}"/>
              </a:ext>
            </a:extLst>
          </p:cNvPr>
          <p:cNvCxnSpPr/>
          <p:nvPr/>
        </p:nvCxnSpPr>
        <p:spPr>
          <a:xfrm>
            <a:off x="5100638" y="2000250"/>
            <a:ext cx="252413" cy="319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53DD9845-FDB1-984E-9FF6-4DF03AD20668}"/>
              </a:ext>
            </a:extLst>
          </p:cNvPr>
          <p:cNvSpPr txBox="1"/>
          <p:nvPr/>
        </p:nvSpPr>
        <p:spPr>
          <a:xfrm>
            <a:off x="7540730" y="1600200"/>
            <a:ext cx="9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Padding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997E390-90CD-9543-9790-A8C1C3D864CA}"/>
              </a:ext>
            </a:extLst>
          </p:cNvPr>
          <p:cNvCxnSpPr/>
          <p:nvPr/>
        </p:nvCxnSpPr>
        <p:spPr>
          <a:xfrm flipH="1">
            <a:off x="7696200" y="1901012"/>
            <a:ext cx="209550" cy="246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EC38C9C-D2DE-A749-B0CC-4C0EC835212F}"/>
              </a:ext>
            </a:extLst>
          </p:cNvPr>
          <p:cNvSpPr/>
          <p:nvPr/>
        </p:nvSpPr>
        <p:spPr>
          <a:xfrm>
            <a:off x="7424907" y="2240997"/>
            <a:ext cx="385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00</a:t>
            </a:r>
          </a:p>
        </p:txBody>
      </p:sp>
      <p:sp>
        <p:nvSpPr>
          <p:cNvPr id="121" name="Rectangle 32">
            <a:extLst>
              <a:ext uri="{FF2B5EF4-FFF2-40B4-BE49-F238E27FC236}">
                <a16:creationId xmlns:a16="http://schemas.microsoft.com/office/drawing/2014/main" id="{5E97B5E7-4BBF-B940-9B02-DEA3021F9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3941" y="2228497"/>
            <a:ext cx="642938" cy="32385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29956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F2C4-3F02-1E40-86FC-33E01836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 for CBC Mode in TLS</a:t>
            </a: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427E42D1-0355-FA41-80F0-709FDA922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492" y="2221706"/>
            <a:ext cx="1027509" cy="32385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200"/>
          </a:p>
        </p:txBody>
      </p:sp>
      <p:grpSp>
        <p:nvGrpSpPr>
          <p:cNvPr id="40" name="Group 79">
            <a:extLst>
              <a:ext uri="{FF2B5EF4-FFF2-40B4-BE49-F238E27FC236}">
                <a16:creationId xmlns:a16="http://schemas.microsoft.com/office/drawing/2014/main" id="{D61E1BFA-0907-B54A-B1E6-EA545F72C968}"/>
              </a:ext>
            </a:extLst>
          </p:cNvPr>
          <p:cNvGrpSpPr>
            <a:grpSpLocks/>
          </p:cNvGrpSpPr>
          <p:nvPr/>
        </p:nvGrpSpPr>
        <p:grpSpPr bwMode="auto">
          <a:xfrm>
            <a:off x="4152900" y="2540795"/>
            <a:ext cx="2324100" cy="1166813"/>
            <a:chOff x="1872" y="2956"/>
            <a:chExt cx="1952" cy="980"/>
          </a:xfrm>
        </p:grpSpPr>
        <p:sp>
          <p:nvSpPr>
            <p:cNvPr id="41" name="Rectangle 18">
              <a:extLst>
                <a:ext uri="{FF2B5EF4-FFF2-40B4-BE49-F238E27FC236}">
                  <a16:creationId xmlns:a16="http://schemas.microsoft.com/office/drawing/2014/main" id="{CB8FCF2F-6768-FB44-818A-DB53DA357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627"/>
              <a:ext cx="854" cy="309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500" i="1" dirty="0">
                  <a:solidFill>
                    <a:srgbClr val="000000"/>
                  </a:solidFill>
                </a:rPr>
                <a:t>C</a:t>
              </a:r>
              <a:r>
                <a:rPr lang="en-US" sz="1500" i="1" baseline="-25000" dirty="0">
                  <a:solidFill>
                    <a:srgbClr val="000000"/>
                  </a:solidFill>
                </a:rPr>
                <a:t>0</a:t>
              </a:r>
              <a:endParaRPr lang="en-US" sz="1500" dirty="0">
                <a:solidFill>
                  <a:srgbClr val="000000"/>
                </a:solidFill>
              </a:endParaRPr>
            </a:p>
          </p:txBody>
        </p:sp>
        <p:sp>
          <p:nvSpPr>
            <p:cNvPr id="42" name="Rectangle 19">
              <a:extLst>
                <a:ext uri="{FF2B5EF4-FFF2-40B4-BE49-F238E27FC236}">
                  <a16:creationId xmlns:a16="http://schemas.microsoft.com/office/drawing/2014/main" id="{D37E8067-0A80-3241-81D8-ADD2EE538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0" y="3627"/>
              <a:ext cx="854" cy="309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500" i="1">
                  <a:solidFill>
                    <a:srgbClr val="000000"/>
                  </a:solidFill>
                </a:rPr>
                <a:t>C</a:t>
              </a:r>
              <a:r>
                <a:rPr lang="en-US" sz="1500" i="1" baseline="-25000">
                  <a:solidFill>
                    <a:srgbClr val="000000"/>
                  </a:solidFill>
                </a:rPr>
                <a:t>1</a:t>
              </a:r>
              <a:endParaRPr lang="en-US" sz="1500">
                <a:solidFill>
                  <a:srgbClr val="000000"/>
                </a:solidFill>
              </a:endParaRPr>
            </a:p>
          </p:txBody>
        </p:sp>
        <p:sp>
          <p:nvSpPr>
            <p:cNvPr id="43" name="Line 23">
              <a:extLst>
                <a:ext uri="{FF2B5EF4-FFF2-40B4-BE49-F238E27FC236}">
                  <a16:creationId xmlns:a16="http://schemas.microsoft.com/office/drawing/2014/main" id="{96459809-00F9-AB4B-AD3D-8F65699080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7" y="3504"/>
              <a:ext cx="0" cy="12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4" name="Group 28">
              <a:extLst>
                <a:ext uri="{FF2B5EF4-FFF2-40B4-BE49-F238E27FC236}">
                  <a16:creationId xmlns:a16="http://schemas.microsoft.com/office/drawing/2014/main" id="{C04C980F-8CC5-B449-87F0-74FA5D9468A1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343" y="2956"/>
              <a:ext cx="122" cy="308"/>
              <a:chOff x="3113" y="1639"/>
              <a:chExt cx="122" cy="308"/>
            </a:xfrm>
          </p:grpSpPr>
          <p:sp>
            <p:nvSpPr>
              <p:cNvPr id="49" name="Line 29">
                <a:extLst>
                  <a:ext uri="{FF2B5EF4-FFF2-40B4-BE49-F238E27FC236}">
                    <a16:creationId xmlns:a16="http://schemas.microsoft.com/office/drawing/2014/main" id="{AF42F89F-EA4F-704E-A141-8325E87EF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74" y="1639"/>
                <a:ext cx="0" cy="308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Oval 30">
                <a:extLst>
                  <a:ext uri="{FF2B5EF4-FFF2-40B4-BE49-F238E27FC236}">
                    <a16:creationId xmlns:a16="http://schemas.microsoft.com/office/drawing/2014/main" id="{C60A9533-5799-BF42-BEE3-A3431DD90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3" y="1701"/>
                <a:ext cx="122" cy="123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Line 31">
                <a:extLst>
                  <a:ext uri="{FF2B5EF4-FFF2-40B4-BE49-F238E27FC236}">
                    <a16:creationId xmlns:a16="http://schemas.microsoft.com/office/drawing/2014/main" id="{8D51886D-2A50-8D4B-8756-4F58B72B3F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3" y="1762"/>
                <a:ext cx="12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5" name="Group 32">
              <a:extLst>
                <a:ext uri="{FF2B5EF4-FFF2-40B4-BE49-F238E27FC236}">
                  <a16:creationId xmlns:a16="http://schemas.microsoft.com/office/drawing/2014/main" id="{B3C99A36-A816-B349-A97F-D5C85659D7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9" y="3120"/>
              <a:ext cx="624" cy="672"/>
              <a:chOff x="2496" y="1440"/>
              <a:chExt cx="624" cy="672"/>
            </a:xfrm>
          </p:grpSpPr>
          <p:sp>
            <p:nvSpPr>
              <p:cNvPr id="46" name="Line 33">
                <a:extLst>
                  <a:ext uri="{FF2B5EF4-FFF2-40B4-BE49-F238E27FC236}">
                    <a16:creationId xmlns:a16="http://schemas.microsoft.com/office/drawing/2014/main" id="{D266CC16-EF0C-7A42-B21F-EF2F45D50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96" y="211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7" name="Line 34">
                <a:extLst>
                  <a:ext uri="{FF2B5EF4-FFF2-40B4-BE49-F238E27FC236}">
                    <a16:creationId xmlns:a16="http://schemas.microsoft.com/office/drawing/2014/main" id="{079C3FC7-5E52-9047-B46A-1CFF663C82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92" y="1440"/>
                <a:ext cx="0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8" name="Line 35">
                <a:extLst>
                  <a:ext uri="{FF2B5EF4-FFF2-40B4-BE49-F238E27FC236}">
                    <a16:creationId xmlns:a16="http://schemas.microsoft.com/office/drawing/2014/main" id="{38A69D80-4FDB-CD45-94F1-D4F6E51F4D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1440"/>
                <a:ext cx="52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grpSp>
        <p:nvGrpSpPr>
          <p:cNvPr id="52" name="Group 47">
            <a:extLst>
              <a:ext uri="{FF2B5EF4-FFF2-40B4-BE49-F238E27FC236}">
                <a16:creationId xmlns:a16="http://schemas.microsoft.com/office/drawing/2014/main" id="{052C0A3F-DA68-8F46-BE7C-F9D4FB904807}"/>
              </a:ext>
            </a:extLst>
          </p:cNvPr>
          <p:cNvGrpSpPr>
            <a:grpSpLocks/>
          </p:cNvGrpSpPr>
          <p:nvPr/>
        </p:nvGrpSpPr>
        <p:grpSpPr bwMode="auto">
          <a:xfrm>
            <a:off x="7791450" y="2743200"/>
            <a:ext cx="742950" cy="800100"/>
            <a:chOff x="2496" y="1440"/>
            <a:chExt cx="624" cy="672"/>
          </a:xfrm>
        </p:grpSpPr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71AFA08F-B31E-E242-96B3-B434FEE66D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6" y="211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6BB3F73D-8A69-AE42-BD34-562538DA0E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2" y="1440"/>
              <a:ext cx="0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410CF4BE-23C1-8C42-BC5D-8F2D6A17CD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440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6" name="Rectangle 34">
            <a:extLst>
              <a:ext uri="{FF2B5EF4-FFF2-40B4-BE49-F238E27FC236}">
                <a16:creationId xmlns:a16="http://schemas.microsoft.com/office/drawing/2014/main" id="{578A755C-827C-394B-B6DF-A487DB2C1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848" y="3346849"/>
            <a:ext cx="1016794" cy="367903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500" i="1">
                <a:solidFill>
                  <a:srgbClr val="000000"/>
                </a:solidFill>
              </a:rPr>
              <a:t>C</a:t>
            </a:r>
            <a:r>
              <a:rPr lang="en-US" sz="1500" i="1" baseline="-25000">
                <a:solidFill>
                  <a:srgbClr val="000000"/>
                </a:solidFill>
              </a:rPr>
              <a:t>2</a:t>
            </a:r>
            <a:endParaRPr lang="en-US" sz="1500">
              <a:solidFill>
                <a:srgbClr val="000000"/>
              </a:solidFill>
            </a:endParaRPr>
          </a:p>
        </p:txBody>
      </p:sp>
      <p:sp>
        <p:nvSpPr>
          <p:cNvPr id="57" name="Line 38">
            <a:extLst>
              <a:ext uri="{FF2B5EF4-FFF2-40B4-BE49-F238E27FC236}">
                <a16:creationId xmlns:a16="http://schemas.microsoft.com/office/drawing/2014/main" id="{CBD10937-6C36-B84E-AA7B-90E04EC1BB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84244" y="3200402"/>
            <a:ext cx="0" cy="146447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" name="Group 43">
            <a:extLst>
              <a:ext uri="{FF2B5EF4-FFF2-40B4-BE49-F238E27FC236}">
                <a16:creationId xmlns:a16="http://schemas.microsoft.com/office/drawing/2014/main" id="{C1F73AB7-6674-554F-B40F-3C287C522C09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219951" y="2547938"/>
            <a:ext cx="145256" cy="366713"/>
            <a:chOff x="3113" y="1639"/>
            <a:chExt cx="122" cy="308"/>
          </a:xfrm>
        </p:grpSpPr>
        <p:sp>
          <p:nvSpPr>
            <p:cNvPr id="59" name="Line 44">
              <a:extLst>
                <a:ext uri="{FF2B5EF4-FFF2-40B4-BE49-F238E27FC236}">
                  <a16:creationId xmlns:a16="http://schemas.microsoft.com/office/drawing/2014/main" id="{7AE093FC-EF69-6845-A110-FD0855E6C5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0" name="Oval 45">
              <a:extLst>
                <a:ext uri="{FF2B5EF4-FFF2-40B4-BE49-F238E27FC236}">
                  <a16:creationId xmlns:a16="http://schemas.microsoft.com/office/drawing/2014/main" id="{CCD6110A-8CE7-544A-8ABC-00E1F50AB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1" name="Line 46">
              <a:extLst>
                <a:ext uri="{FF2B5EF4-FFF2-40B4-BE49-F238E27FC236}">
                  <a16:creationId xmlns:a16="http://schemas.microsoft.com/office/drawing/2014/main" id="{66284516-FF5F-BB41-81B5-12543967A8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</p:grpSp>
      <p:grpSp>
        <p:nvGrpSpPr>
          <p:cNvPr id="66" name="Group 47">
            <a:extLst>
              <a:ext uri="{FF2B5EF4-FFF2-40B4-BE49-F238E27FC236}">
                <a16:creationId xmlns:a16="http://schemas.microsoft.com/office/drawing/2014/main" id="{E110126B-52F9-A542-BBC7-A96EDABF941F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2740819"/>
            <a:ext cx="742950" cy="800100"/>
            <a:chOff x="2496" y="1440"/>
            <a:chExt cx="624" cy="672"/>
          </a:xfrm>
        </p:grpSpPr>
        <p:sp>
          <p:nvSpPr>
            <p:cNvPr id="67" name="Line 48">
              <a:extLst>
                <a:ext uri="{FF2B5EF4-FFF2-40B4-BE49-F238E27FC236}">
                  <a16:creationId xmlns:a16="http://schemas.microsoft.com/office/drawing/2014/main" id="{72F0A590-9CD5-AF4C-A1B2-E51E85D0CA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6" y="211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8" name="Line 49">
              <a:extLst>
                <a:ext uri="{FF2B5EF4-FFF2-40B4-BE49-F238E27FC236}">
                  <a16:creationId xmlns:a16="http://schemas.microsoft.com/office/drawing/2014/main" id="{89AE242A-A4ED-8F4A-8A30-4491AB8483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2" y="1440"/>
              <a:ext cx="0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9" name="Line 50">
              <a:extLst>
                <a:ext uri="{FF2B5EF4-FFF2-40B4-BE49-F238E27FC236}">
                  <a16:creationId xmlns:a16="http://schemas.microsoft.com/office/drawing/2014/main" id="{BA421A05-40FE-0445-9076-9A3D60827F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440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1" name="Rectangle 34">
            <a:extLst>
              <a:ext uri="{FF2B5EF4-FFF2-40B4-BE49-F238E27FC236}">
                <a16:creationId xmlns:a16="http://schemas.microsoft.com/office/drawing/2014/main" id="{494BC36E-DE0A-5947-8374-8A051E05D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0298" y="3346849"/>
            <a:ext cx="1016794" cy="367903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500" i="1">
                <a:solidFill>
                  <a:srgbClr val="000000"/>
                </a:solidFill>
              </a:rPr>
              <a:t>C</a:t>
            </a:r>
            <a:r>
              <a:rPr lang="en-US" sz="1500" i="1" baseline="-25000">
                <a:solidFill>
                  <a:srgbClr val="000000"/>
                </a:solidFill>
              </a:rPr>
              <a:t>3</a:t>
            </a:r>
            <a:endParaRPr lang="en-US" sz="1500">
              <a:solidFill>
                <a:srgbClr val="000000"/>
              </a:solidFill>
            </a:endParaRPr>
          </a:p>
        </p:txBody>
      </p:sp>
      <p:sp>
        <p:nvSpPr>
          <p:cNvPr id="72" name="Line 38">
            <a:extLst>
              <a:ext uri="{FF2B5EF4-FFF2-40B4-BE49-F238E27FC236}">
                <a16:creationId xmlns:a16="http://schemas.microsoft.com/office/drawing/2014/main" id="{7B0D8379-015C-A84C-AC90-83C82A6333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98694" y="3200402"/>
            <a:ext cx="0" cy="146447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3" name="Group 43">
            <a:extLst>
              <a:ext uri="{FF2B5EF4-FFF2-40B4-BE49-F238E27FC236}">
                <a16:creationId xmlns:a16="http://schemas.microsoft.com/office/drawing/2014/main" id="{A0532F9F-BDA0-3744-B515-FA87D49E97D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534401" y="2547938"/>
            <a:ext cx="145256" cy="366713"/>
            <a:chOff x="3113" y="1639"/>
            <a:chExt cx="122" cy="308"/>
          </a:xfrm>
        </p:grpSpPr>
        <p:sp>
          <p:nvSpPr>
            <p:cNvPr id="74" name="Line 44">
              <a:extLst>
                <a:ext uri="{FF2B5EF4-FFF2-40B4-BE49-F238E27FC236}">
                  <a16:creationId xmlns:a16="http://schemas.microsoft.com/office/drawing/2014/main" id="{FDB4C3B5-0A36-B844-9CB2-F290148539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75" name="Oval 45">
              <a:extLst>
                <a:ext uri="{FF2B5EF4-FFF2-40B4-BE49-F238E27FC236}">
                  <a16:creationId xmlns:a16="http://schemas.microsoft.com/office/drawing/2014/main" id="{D9D17806-2FDB-F24E-89A2-FE80DD65C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76" name="Line 46">
              <a:extLst>
                <a:ext uri="{FF2B5EF4-FFF2-40B4-BE49-F238E27FC236}">
                  <a16:creationId xmlns:a16="http://schemas.microsoft.com/office/drawing/2014/main" id="{901EAD62-9EF3-4C48-8C5E-FD41CBC18B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00"/>
            </a:p>
          </p:txBody>
        </p:sp>
      </p:grpSp>
      <p:sp>
        <p:nvSpPr>
          <p:cNvPr id="77" name="Rectangle 19">
            <a:extLst>
              <a:ext uri="{FF2B5EF4-FFF2-40B4-BE49-F238E27FC236}">
                <a16:creationId xmlns:a16="http://schemas.microsoft.com/office/drawing/2014/main" id="{3E87246B-99DD-844C-8DA3-D870A9130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3629" y="2224088"/>
            <a:ext cx="1033463" cy="3238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1050"/>
          </a:p>
        </p:txBody>
      </p:sp>
      <p:sp>
        <p:nvSpPr>
          <p:cNvPr id="78" name="Rectangle 29">
            <a:extLst>
              <a:ext uri="{FF2B5EF4-FFF2-40B4-BE49-F238E27FC236}">
                <a16:creationId xmlns:a16="http://schemas.microsoft.com/office/drawing/2014/main" id="{60FFEB44-2DC5-C64A-926D-4E0D582A4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3941" y="2224088"/>
            <a:ext cx="628650" cy="323850"/>
          </a:xfrm>
          <a:prstGeom prst="rect">
            <a:avLst/>
          </a:prstGeom>
          <a:solidFill>
            <a:srgbClr val="F7964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79" name="Rectangle 32">
            <a:extLst>
              <a:ext uri="{FF2B5EF4-FFF2-40B4-BE49-F238E27FC236}">
                <a16:creationId xmlns:a16="http://schemas.microsoft.com/office/drawing/2014/main" id="{14E01F7D-ED91-3F4C-8E54-167738D3E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592" y="2224088"/>
            <a:ext cx="388144" cy="3238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105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B6461DA-8C7F-AE41-8C15-6FBF9CFBC12C}"/>
              </a:ext>
            </a:extLst>
          </p:cNvPr>
          <p:cNvCxnSpPr/>
          <p:nvPr/>
        </p:nvCxnSpPr>
        <p:spPr>
          <a:xfrm>
            <a:off x="4014788" y="2906316"/>
            <a:ext cx="252413" cy="319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13C5B4E8-BF97-0249-A42B-2621D34013BC}"/>
              </a:ext>
            </a:extLst>
          </p:cNvPr>
          <p:cNvSpPr/>
          <p:nvPr/>
        </p:nvSpPr>
        <p:spPr>
          <a:xfrm>
            <a:off x="5691188" y="2914650"/>
            <a:ext cx="571500" cy="2857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K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95FC0D1-5E8C-B140-B0FD-DA3429CA1232}"/>
              </a:ext>
            </a:extLst>
          </p:cNvPr>
          <p:cNvSpPr/>
          <p:nvPr/>
        </p:nvSpPr>
        <p:spPr>
          <a:xfrm>
            <a:off x="7005638" y="2914650"/>
            <a:ext cx="571500" cy="2857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K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5FCCA0C-8A5B-1E46-816A-0D17433BEFFB}"/>
              </a:ext>
            </a:extLst>
          </p:cNvPr>
          <p:cNvSpPr/>
          <p:nvPr/>
        </p:nvSpPr>
        <p:spPr>
          <a:xfrm>
            <a:off x="8324850" y="2914650"/>
            <a:ext cx="571500" cy="2857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K</a:t>
            </a:r>
            <a:endParaRPr lang="en-US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E512AF3-8399-634A-A4AF-11E878BA07E8}"/>
              </a:ext>
            </a:extLst>
          </p:cNvPr>
          <p:cNvCxnSpPr/>
          <p:nvPr/>
        </p:nvCxnSpPr>
        <p:spPr>
          <a:xfrm>
            <a:off x="5100638" y="2000250"/>
            <a:ext cx="252413" cy="319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AFA6E51-600D-8148-9ACD-903B662808FE}"/>
              </a:ext>
            </a:extLst>
          </p:cNvPr>
          <p:cNvCxnSpPr/>
          <p:nvPr/>
        </p:nvCxnSpPr>
        <p:spPr>
          <a:xfrm flipH="1">
            <a:off x="7696200" y="1901012"/>
            <a:ext cx="209550" cy="2468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Line Callout 2 90">
            <a:extLst>
              <a:ext uri="{FF2B5EF4-FFF2-40B4-BE49-F238E27FC236}">
                <a16:creationId xmlns:a16="http://schemas.microsoft.com/office/drawing/2014/main" id="{A0DEA20D-BB7F-2440-98BD-CECB770F5C4B}"/>
              </a:ext>
            </a:extLst>
          </p:cNvPr>
          <p:cNvSpPr/>
          <p:nvPr/>
        </p:nvSpPr>
        <p:spPr>
          <a:xfrm>
            <a:off x="2209801" y="4800600"/>
            <a:ext cx="7442200" cy="971550"/>
          </a:xfrm>
          <a:prstGeom prst="borderCallout2">
            <a:avLst>
              <a:gd name="adj1" fmla="val -4986"/>
              <a:gd name="adj2" fmla="val 82956"/>
              <a:gd name="adj3" fmla="val -131921"/>
              <a:gd name="adj4" fmla="val 97946"/>
              <a:gd name="adj5" fmla="val -215673"/>
              <a:gd name="adj6" fmla="val 93638"/>
            </a:avLst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ja-JP" dirty="0">
                <a:solidFill>
                  <a:srgbClr val="000000"/>
                </a:solidFill>
                <a:cs typeface="Arial" charset="0"/>
              </a:rPr>
              <a:t>“Lengths longer than necessary might be desirable to frustrate attacks on a protocol that are based on analysis of the lengths of exchanged messages.”</a:t>
            </a:r>
          </a:p>
          <a:p>
            <a:pPr>
              <a:defRPr/>
            </a:pPr>
            <a:r>
              <a:rPr lang="en-US" altLang="ja-JP" dirty="0">
                <a:solidFill>
                  <a:srgbClr val="000000"/>
                </a:solidFill>
                <a:cs typeface="Arial" charset="0"/>
              </a:rPr>
              <a:t>						RFC 5246             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94DD777-6821-1A45-BE5D-D105E599D653}"/>
              </a:ext>
            </a:extLst>
          </p:cNvPr>
          <p:cNvSpPr/>
          <p:nvPr/>
        </p:nvSpPr>
        <p:spPr>
          <a:xfrm>
            <a:off x="7424907" y="2240997"/>
            <a:ext cx="385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11</a:t>
            </a:r>
          </a:p>
        </p:txBody>
      </p:sp>
      <p:sp>
        <p:nvSpPr>
          <p:cNvPr id="123" name="Rectangle 32">
            <a:extLst>
              <a:ext uri="{FF2B5EF4-FFF2-40B4-BE49-F238E27FC236}">
                <a16:creationId xmlns:a16="http://schemas.microsoft.com/office/drawing/2014/main" id="{0B3C2E35-D8C3-984A-B8C4-1819E8E4D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3941" y="2228497"/>
            <a:ext cx="642938" cy="32385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20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56B7AB9-11D7-2143-A1F2-3137772FC2AD}"/>
              </a:ext>
            </a:extLst>
          </p:cNvPr>
          <p:cNvSpPr/>
          <p:nvPr/>
        </p:nvSpPr>
        <p:spPr>
          <a:xfrm>
            <a:off x="8053557" y="2237602"/>
            <a:ext cx="385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11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D7EBE9-5349-6841-A632-A18337496908}"/>
              </a:ext>
            </a:extLst>
          </p:cNvPr>
          <p:cNvSpPr/>
          <p:nvPr/>
        </p:nvSpPr>
        <p:spPr>
          <a:xfrm>
            <a:off x="8282157" y="2237602"/>
            <a:ext cx="385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11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4AD6490-D679-4F47-9778-6D8753E96643}"/>
              </a:ext>
            </a:extLst>
          </p:cNvPr>
          <p:cNvSpPr/>
          <p:nvPr/>
        </p:nvSpPr>
        <p:spPr>
          <a:xfrm>
            <a:off x="8739357" y="2237602"/>
            <a:ext cx="385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11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2E94C87-C726-5147-AC81-B3CFDEA2FF1E}"/>
              </a:ext>
            </a:extLst>
          </p:cNvPr>
          <p:cNvSpPr/>
          <p:nvPr/>
        </p:nvSpPr>
        <p:spPr>
          <a:xfrm>
            <a:off x="8496302" y="2237602"/>
            <a:ext cx="385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62" name="TextBox 44">
            <a:extLst>
              <a:ext uri="{FF2B5EF4-FFF2-40B4-BE49-F238E27FC236}">
                <a16:creationId xmlns:a16="http://schemas.microsoft.com/office/drawing/2014/main" id="{0187B121-066B-4B4E-9199-F1053399F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050" y="4063605"/>
            <a:ext cx="48878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+mn-lt"/>
              </a:rPr>
              <a:t>Possible paddings in TLS: 00, 01 01, 02 02 02, etc.</a:t>
            </a:r>
          </a:p>
        </p:txBody>
      </p:sp>
      <p:sp>
        <p:nvSpPr>
          <p:cNvPr id="63" name="TextBox 45">
            <a:extLst>
              <a:ext uri="{FF2B5EF4-FFF2-40B4-BE49-F238E27FC236}">
                <a16:creationId xmlns:a16="http://schemas.microsoft.com/office/drawing/2014/main" id="{9D8196E9-3169-124E-91B8-197370C2C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9900" y="2628900"/>
            <a:ext cx="98777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50" dirty="0">
                <a:latin typeface="+mn-lt"/>
              </a:rPr>
              <a:t>Random IV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C015AD-1427-AB45-87C1-14E2144FE42D}"/>
              </a:ext>
            </a:extLst>
          </p:cNvPr>
          <p:cNvSpPr txBox="1"/>
          <p:nvPr/>
        </p:nvSpPr>
        <p:spPr>
          <a:xfrm>
            <a:off x="4348692" y="167640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240BF4-4F12-124D-83D5-1E9790314AB9}"/>
              </a:ext>
            </a:extLst>
          </p:cNvPr>
          <p:cNvSpPr txBox="1"/>
          <p:nvPr/>
        </p:nvSpPr>
        <p:spPr>
          <a:xfrm>
            <a:off x="7540730" y="1600200"/>
            <a:ext cx="9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9CB128-4EF9-654D-B58F-76C9F536AA3A}"/>
              </a:ext>
            </a:extLst>
          </p:cNvPr>
          <p:cNvSpPr txBox="1"/>
          <p:nvPr/>
        </p:nvSpPr>
        <p:spPr>
          <a:xfrm>
            <a:off x="9829800" y="484882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called “traffic analysis” attacks</a:t>
            </a:r>
          </a:p>
        </p:txBody>
      </p:sp>
    </p:spTree>
    <p:extLst>
      <p:ext uri="{BB962C8B-B14F-4D97-AF65-F5344CB8AC3E}">
        <p14:creationId xmlns:p14="http://schemas.microsoft.com/office/powerpoint/2010/main" val="369817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2FA62EFE-8656-F843-92CB-1ECA1BDC82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Kerckhoffs's Principle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94FC056-7E22-1049-BA04-4C8DCC5B1A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6643816" cy="3849624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An encryption scheme should be secure even if enemy knows everything about it except the key</a:t>
            </a:r>
          </a:p>
          <a:p>
            <a:pPr lvl="1"/>
            <a:r>
              <a:rPr lang="en-US" altLang="en-US" sz="2000" dirty="0"/>
              <a:t>Attacker knows all algorithms</a:t>
            </a:r>
          </a:p>
          <a:p>
            <a:pPr lvl="1"/>
            <a:r>
              <a:rPr lang="en-US" altLang="en-US" sz="2000" dirty="0"/>
              <a:t>Attacker does not know random numbers</a:t>
            </a:r>
          </a:p>
          <a:p>
            <a:r>
              <a:rPr lang="en-US" altLang="en-US" sz="2400" dirty="0"/>
              <a:t>Do not rely on secrecy of the algorithms (“security by obscurity”)</a:t>
            </a:r>
          </a:p>
          <a:p>
            <a:pPr>
              <a:buFont typeface="Monotype Sorts" pitchFamily="2" charset="2"/>
              <a:buNone/>
            </a:pPr>
            <a:endParaRPr lang="en-US" altLang="en-US" sz="2400" dirty="0">
              <a:solidFill>
                <a:schemeClr val="accent2"/>
              </a:solidFill>
            </a:endParaRPr>
          </a:p>
        </p:txBody>
      </p:sp>
      <p:pic>
        <p:nvPicPr>
          <p:cNvPr id="6149" name="Picture 2" descr="File:Kerkhoffs.jpg">
            <a:extLst>
              <a:ext uri="{FF2B5EF4-FFF2-40B4-BE49-F238E27FC236}">
                <a16:creationId xmlns:a16="http://schemas.microsoft.com/office/drawing/2014/main" id="{8C4D7B68-4D9C-5644-BBA2-5203B314E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788" y="525132"/>
            <a:ext cx="22383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C3A899-7CFA-6941-8869-3C49DCD01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707" y="4512105"/>
            <a:ext cx="241866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Easy lesson: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use a good random number generator!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F9E80B-910E-544F-8C4A-255084FE9A0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256638" y="3612433"/>
            <a:ext cx="1194486" cy="83099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30D3B7C-849B-7141-A040-BD24BB4359F1}"/>
              </a:ext>
            </a:extLst>
          </p:cNvPr>
          <p:cNvSpPr txBox="1"/>
          <p:nvPr/>
        </p:nvSpPr>
        <p:spPr>
          <a:xfrm>
            <a:off x="8628794" y="3681108"/>
            <a:ext cx="29865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altLang="en-US" sz="1600" dirty="0"/>
              <a:t>Jean-Guillaume-Hubert-Victor-François-Alexandre-Auguste </a:t>
            </a:r>
            <a:r>
              <a:rPr lang="en-US" altLang="en-US" sz="1600" dirty="0" err="1"/>
              <a:t>Kerckhoffs</a:t>
            </a:r>
            <a:r>
              <a:rPr lang="en-US" altLang="en-US" sz="1600" dirty="0"/>
              <a:t> von </a:t>
            </a:r>
            <a:r>
              <a:rPr lang="en-US" altLang="en-US" sz="1600" dirty="0" err="1"/>
              <a:t>Nieuwenhof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5205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62684" y="4070182"/>
            <a:ext cx="945356" cy="858995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6934200" y="3733801"/>
            <a:ext cx="3352800" cy="20313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Dec(K,C’ )</a:t>
            </a:r>
          </a:p>
          <a:p>
            <a:r>
              <a:rPr lang="en-US" dirty="0"/>
              <a:t>M1’ = CBC-Dec(K,C’)</a:t>
            </a:r>
          </a:p>
          <a:p>
            <a:r>
              <a:rPr lang="en-US" dirty="0"/>
              <a:t>(</a:t>
            </a:r>
            <a:r>
              <a:rPr lang="en-US" dirty="0" err="1"/>
              <a:t>X,plen</a:t>
            </a:r>
            <a:r>
              <a:rPr lang="en-US" dirty="0"/>
              <a:t>) &lt;- </a:t>
            </a:r>
            <a:r>
              <a:rPr lang="en-US" dirty="0" err="1"/>
              <a:t>lastbyte</a:t>
            </a:r>
            <a:r>
              <a:rPr lang="en-US" dirty="0"/>
              <a:t>(M1’)</a:t>
            </a:r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= 0 to </a:t>
            </a:r>
            <a:r>
              <a:rPr lang="en-US" dirty="0" err="1"/>
              <a:t>padlen</a:t>
            </a:r>
            <a:r>
              <a:rPr lang="en-US" dirty="0"/>
              <a:t> do</a:t>
            </a:r>
          </a:p>
          <a:p>
            <a:r>
              <a:rPr lang="en-US" dirty="0"/>
              <a:t>     (</a:t>
            </a:r>
            <a:r>
              <a:rPr lang="en-US" dirty="0" err="1"/>
              <a:t>X,plen</a:t>
            </a:r>
            <a:r>
              <a:rPr lang="en-US" dirty="0"/>
              <a:t>’) &lt;- </a:t>
            </a:r>
            <a:r>
              <a:rPr lang="en-US" dirty="0" err="1"/>
              <a:t>lastbyte</a:t>
            </a:r>
            <a:r>
              <a:rPr lang="en-US" dirty="0"/>
              <a:t>(X)</a:t>
            </a:r>
          </a:p>
          <a:p>
            <a:r>
              <a:rPr lang="en-US" dirty="0"/>
              <a:t>     If </a:t>
            </a:r>
            <a:r>
              <a:rPr lang="en-US" dirty="0" err="1"/>
              <a:t>plen</a:t>
            </a:r>
            <a:r>
              <a:rPr lang="en-US" dirty="0"/>
              <a:t>’ != </a:t>
            </a:r>
            <a:r>
              <a:rPr lang="en-US" dirty="0" err="1"/>
              <a:t>plen</a:t>
            </a:r>
            <a:r>
              <a:rPr lang="en-US" dirty="0"/>
              <a:t> return Error</a:t>
            </a:r>
          </a:p>
          <a:p>
            <a:r>
              <a:rPr lang="en-US" dirty="0"/>
              <a:t>Return Ok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38700" y="2424035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baseline="-25000" dirty="0">
                <a:solidFill>
                  <a:schemeClr val="tx1"/>
                </a:solidFill>
              </a:rPr>
              <a:t>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153150" y="2424035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baseline="-25000" dirty="0">
                <a:solidFill>
                  <a:schemeClr val="tx1"/>
                </a:solidFill>
              </a:rPr>
              <a:t>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072140" y="1733467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M2||</a:t>
            </a:r>
            <a:r>
              <a:rPr lang="en-US" dirty="0"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898583" y="1733467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M1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5144651" y="2019218"/>
            <a:ext cx="0" cy="404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5400000">
            <a:off x="6303865" y="2977899"/>
            <a:ext cx="256580" cy="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rot="5400000">
            <a:off x="4996458" y="2977899"/>
            <a:ext cx="256580" cy="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205101" y="3022600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917732" y="3022600"/>
            <a:ext cx="409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80" name="Oval 30"/>
          <p:cNvSpPr>
            <a:spLocks noChangeArrowheads="1"/>
          </p:cNvSpPr>
          <p:nvPr/>
        </p:nvSpPr>
        <p:spPr bwMode="auto">
          <a:xfrm flipV="1">
            <a:off x="5067301" y="2133518"/>
            <a:ext cx="145256" cy="146447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31"/>
          <p:cNvSpPr>
            <a:spLocks noChangeShapeType="1"/>
          </p:cNvSpPr>
          <p:nvPr/>
        </p:nvSpPr>
        <p:spPr bwMode="auto">
          <a:xfrm flipV="1">
            <a:off x="5067301" y="2207335"/>
            <a:ext cx="145256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6428145" y="2014449"/>
            <a:ext cx="0" cy="404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Oval 30"/>
          <p:cNvSpPr>
            <a:spLocks noChangeArrowheads="1"/>
          </p:cNvSpPr>
          <p:nvPr/>
        </p:nvSpPr>
        <p:spPr bwMode="auto">
          <a:xfrm flipV="1">
            <a:off x="6350795" y="2128749"/>
            <a:ext cx="145256" cy="146447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31"/>
          <p:cNvSpPr>
            <a:spLocks noChangeShapeType="1"/>
          </p:cNvSpPr>
          <p:nvPr/>
        </p:nvSpPr>
        <p:spPr bwMode="auto">
          <a:xfrm flipV="1">
            <a:off x="6350795" y="2202566"/>
            <a:ext cx="145256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3867150" y="201586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IV</a:t>
            </a:r>
          </a:p>
        </p:txBody>
      </p:sp>
      <p:cxnSp>
        <p:nvCxnSpPr>
          <p:cNvPr id="86" name="Straight Connector 85"/>
          <p:cNvCxnSpPr>
            <a:endCxn id="81" idx="0"/>
          </p:cNvCxnSpPr>
          <p:nvPr/>
        </p:nvCxnSpPr>
        <p:spPr>
          <a:xfrm>
            <a:off x="4198010" y="2207335"/>
            <a:ext cx="86929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79" idx="3"/>
            <a:endCxn id="83" idx="2"/>
          </p:cNvCxnSpPr>
          <p:nvPr/>
        </p:nvCxnSpPr>
        <p:spPr>
          <a:xfrm flipV="1">
            <a:off x="5326819" y="2201972"/>
            <a:ext cx="1023977" cy="100529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cxnSpLocks/>
            <a:stCxn id="85" idx="2"/>
          </p:cNvCxnSpPr>
          <p:nvPr/>
        </p:nvCxnSpPr>
        <p:spPr>
          <a:xfrm>
            <a:off x="4055663" y="2385201"/>
            <a:ext cx="16030" cy="664137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296151" y="2071470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</a:t>
            </a:r>
          </a:p>
          <a:p>
            <a:r>
              <a:rPr lang="en-US" dirty="0"/>
              <a:t>decrypt entire plaintext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176A5EA-8C5D-404D-87F5-153E360FB923}"/>
              </a:ext>
            </a:extLst>
          </p:cNvPr>
          <p:cNvSpPr/>
          <p:nvPr/>
        </p:nvSpPr>
        <p:spPr>
          <a:xfrm>
            <a:off x="3886200" y="3022600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C0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40A7246-37A7-D548-94DD-A36A96FB857D}"/>
              </a:ext>
            </a:extLst>
          </p:cNvPr>
          <p:cNvCxnSpPr/>
          <p:nvPr/>
        </p:nvCxnSpPr>
        <p:spPr>
          <a:xfrm flipV="1">
            <a:off x="5115488" y="3885515"/>
            <a:ext cx="1600200" cy="5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C5A5EDA-B5E4-B844-B6DB-0FB7AA1AAD9C}"/>
              </a:ext>
            </a:extLst>
          </p:cNvPr>
          <p:cNvCxnSpPr/>
          <p:nvPr/>
        </p:nvCxnSpPr>
        <p:spPr>
          <a:xfrm flipH="1" flipV="1">
            <a:off x="5115489" y="4166243"/>
            <a:ext cx="1579356" cy="83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93B7E28-6B74-B745-8E30-E348BC4C3FA1}"/>
              </a:ext>
            </a:extLst>
          </p:cNvPr>
          <p:cNvSpPr txBox="1"/>
          <p:nvPr/>
        </p:nvSpPr>
        <p:spPr>
          <a:xfrm>
            <a:off x="5517594" y="3882167"/>
            <a:ext cx="680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9DAE96-5FA3-0B45-A0AA-A395C439B430}"/>
              </a:ext>
            </a:extLst>
          </p:cNvPr>
          <p:cNvSpPr txBox="1"/>
          <p:nvPr/>
        </p:nvSpPr>
        <p:spPr>
          <a:xfrm>
            <a:off x="5257085" y="3596417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00…00, C1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267D9F3-57BF-D044-9608-2F6F59F13E33}"/>
              </a:ext>
            </a:extLst>
          </p:cNvPr>
          <p:cNvCxnSpPr/>
          <p:nvPr/>
        </p:nvCxnSpPr>
        <p:spPr>
          <a:xfrm flipV="1">
            <a:off x="5105400" y="4571315"/>
            <a:ext cx="1600200" cy="5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954516E-F549-294C-858F-FA58C9112C8D}"/>
              </a:ext>
            </a:extLst>
          </p:cNvPr>
          <p:cNvCxnSpPr/>
          <p:nvPr/>
        </p:nvCxnSpPr>
        <p:spPr>
          <a:xfrm flipH="1" flipV="1">
            <a:off x="5105401" y="4798241"/>
            <a:ext cx="1579356" cy="83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464F52F-6CD2-814F-A8F3-7E0C307E6588}"/>
              </a:ext>
            </a:extLst>
          </p:cNvPr>
          <p:cNvSpPr txBox="1"/>
          <p:nvPr/>
        </p:nvSpPr>
        <p:spPr>
          <a:xfrm>
            <a:off x="5507506" y="4514166"/>
            <a:ext cx="680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17C269-8605-3442-B3ED-D13DAF9723A1}"/>
              </a:ext>
            </a:extLst>
          </p:cNvPr>
          <p:cNvSpPr txBox="1"/>
          <p:nvPr/>
        </p:nvSpPr>
        <p:spPr>
          <a:xfrm>
            <a:off x="5247290" y="4282217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00...01, C1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DCCFE8-B8DD-DA4D-9796-3489D7A6D4A9}"/>
              </a:ext>
            </a:extLst>
          </p:cNvPr>
          <p:cNvSpPr txBox="1"/>
          <p:nvPr/>
        </p:nvSpPr>
        <p:spPr>
          <a:xfrm>
            <a:off x="5734051" y="48029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63F49B6-326A-E440-A30A-719DB7F47DF6}"/>
              </a:ext>
            </a:extLst>
          </p:cNvPr>
          <p:cNvCxnSpPr/>
          <p:nvPr/>
        </p:nvCxnSpPr>
        <p:spPr>
          <a:xfrm flipV="1">
            <a:off x="5105400" y="5428217"/>
            <a:ext cx="1600200" cy="5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095247F-11D3-9548-9536-5DB98F7CA71B}"/>
              </a:ext>
            </a:extLst>
          </p:cNvPr>
          <p:cNvCxnSpPr/>
          <p:nvPr/>
        </p:nvCxnSpPr>
        <p:spPr>
          <a:xfrm flipH="1" flipV="1">
            <a:off x="5105401" y="5655144"/>
            <a:ext cx="1579356" cy="83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289145A-C3AE-7D43-B8ED-3091C7029FF7}"/>
              </a:ext>
            </a:extLst>
          </p:cNvPr>
          <p:cNvSpPr txBox="1"/>
          <p:nvPr/>
        </p:nvSpPr>
        <p:spPr>
          <a:xfrm>
            <a:off x="5650468" y="537106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563268-8707-BB43-89C3-B755F79F4CC6}"/>
              </a:ext>
            </a:extLst>
          </p:cNvPr>
          <p:cNvSpPr txBox="1"/>
          <p:nvPr/>
        </p:nvSpPr>
        <p:spPr>
          <a:xfrm>
            <a:off x="5334001" y="508531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00… </a:t>
            </a:r>
            <a:r>
              <a:rPr lang="en-US" dirty="0" err="1"/>
              <a:t>i</a:t>
            </a:r>
            <a:r>
              <a:rPr lang="en-US" dirty="0"/>
              <a:t>, C1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6AD67A0-8885-9241-AE5D-52355A5E0204}"/>
              </a:ext>
            </a:extLst>
          </p:cNvPr>
          <p:cNvSpPr txBox="1"/>
          <p:nvPr/>
        </p:nvSpPr>
        <p:spPr>
          <a:xfrm>
            <a:off x="988016" y="3728219"/>
            <a:ext cx="245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know that:</a:t>
            </a:r>
          </a:p>
          <a:p>
            <a:r>
              <a:rPr lang="en-US" dirty="0"/>
              <a:t>00 =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⊕</a:t>
            </a:r>
            <a:r>
              <a:rPr lang="en-US" dirty="0"/>
              <a:t> IV[n] </a:t>
            </a:r>
            <a:r>
              <a:rPr lang="en-US" b="1" dirty="0"/>
              <a:t>⊕</a:t>
            </a:r>
            <a:r>
              <a:rPr lang="en-US" dirty="0"/>
              <a:t> M1[n]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5D22AA-D221-F94E-8DAF-479AFA8E3287}"/>
              </a:ext>
            </a:extLst>
          </p:cNvPr>
          <p:cNvSpPr txBox="1"/>
          <p:nvPr/>
        </p:nvSpPr>
        <p:spPr>
          <a:xfrm>
            <a:off x="988016" y="4356870"/>
            <a:ext cx="2393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do we? Could be:</a:t>
            </a:r>
          </a:p>
          <a:p>
            <a:r>
              <a:rPr lang="en-US" dirty="0"/>
              <a:t>01 =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⊕</a:t>
            </a:r>
            <a:r>
              <a:rPr lang="en-US" dirty="0"/>
              <a:t> IV[n] </a:t>
            </a:r>
            <a:r>
              <a:rPr lang="en-US" b="1" dirty="0"/>
              <a:t>⊕</a:t>
            </a:r>
            <a:r>
              <a:rPr lang="en-US" dirty="0"/>
              <a:t> M1[n]</a:t>
            </a:r>
          </a:p>
          <a:p>
            <a:r>
              <a:rPr lang="en-US" dirty="0"/>
              <a:t>01 = IV[n-1] </a:t>
            </a:r>
            <a:r>
              <a:rPr lang="en-US" b="1" dirty="0"/>
              <a:t>⊕</a:t>
            </a:r>
            <a:r>
              <a:rPr lang="en-US" dirty="0"/>
              <a:t> M1[n-1]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E1037E-CFEC-4C43-92FF-77366A2DC3D5}"/>
              </a:ext>
            </a:extLst>
          </p:cNvPr>
          <p:cNvSpPr txBox="1"/>
          <p:nvPr/>
        </p:nvSpPr>
        <p:spPr>
          <a:xfrm>
            <a:off x="988016" y="5256938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Easy to exclude other cases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76D975-AE2B-AA4C-9BEB-CF8A4F8E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Vaudenay’s</a:t>
            </a:r>
            <a:r>
              <a:rPr lang="en-US" dirty="0"/>
              <a:t> Padding Oracle Attack</a:t>
            </a:r>
          </a:p>
        </p:txBody>
      </p:sp>
      <p:pic>
        <p:nvPicPr>
          <p:cNvPr id="1026" name="Picture 2" descr="Serge Vaudenay consulted on the cost of cyber defence - EPFL">
            <a:extLst>
              <a:ext uri="{FF2B5EF4-FFF2-40B4-BE49-F238E27FC236}">
                <a16:creationId xmlns:a16="http://schemas.microsoft.com/office/drawing/2014/main" id="{962DFE24-00D9-5E45-AEA4-9B57F6D59D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1" r="23570"/>
          <a:stretch/>
        </p:blipFill>
        <p:spPr bwMode="auto">
          <a:xfrm>
            <a:off x="10008056" y="412668"/>
            <a:ext cx="1744707" cy="188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7" grpId="0"/>
      <p:bldP spid="48" grpId="0"/>
      <p:bldP spid="53" grpId="0"/>
      <p:bldP spid="56" grpId="0"/>
      <p:bldP spid="58" grpId="0"/>
      <p:bldP spid="59" grpId="0"/>
      <p:bldP spid="60" grpId="0"/>
      <p:bldP spid="6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934200" y="3733801"/>
            <a:ext cx="3352800" cy="20313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Dec(K,C’ )</a:t>
            </a:r>
          </a:p>
          <a:p>
            <a:r>
              <a:rPr lang="en-US" dirty="0"/>
              <a:t>M1’ = CBC-Dec(K,C’)</a:t>
            </a:r>
          </a:p>
          <a:p>
            <a:r>
              <a:rPr lang="en-US" dirty="0"/>
              <a:t>(</a:t>
            </a:r>
            <a:r>
              <a:rPr lang="en-US" dirty="0" err="1"/>
              <a:t>X,plen</a:t>
            </a:r>
            <a:r>
              <a:rPr lang="en-US" dirty="0"/>
              <a:t>) &lt;- </a:t>
            </a:r>
            <a:r>
              <a:rPr lang="en-US" dirty="0" err="1"/>
              <a:t>lastbyte</a:t>
            </a:r>
            <a:r>
              <a:rPr lang="en-US" dirty="0"/>
              <a:t>(M1’)</a:t>
            </a:r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= 0 to </a:t>
            </a:r>
            <a:r>
              <a:rPr lang="en-US" dirty="0" err="1"/>
              <a:t>padlen</a:t>
            </a:r>
            <a:r>
              <a:rPr lang="en-US" dirty="0"/>
              <a:t> do</a:t>
            </a:r>
          </a:p>
          <a:p>
            <a:r>
              <a:rPr lang="en-US" dirty="0"/>
              <a:t>     (</a:t>
            </a:r>
            <a:r>
              <a:rPr lang="en-US" dirty="0" err="1"/>
              <a:t>X,plen</a:t>
            </a:r>
            <a:r>
              <a:rPr lang="en-US" dirty="0"/>
              <a:t>’) &lt;- </a:t>
            </a:r>
            <a:r>
              <a:rPr lang="en-US" dirty="0" err="1"/>
              <a:t>lastbyte</a:t>
            </a:r>
            <a:r>
              <a:rPr lang="en-US" dirty="0"/>
              <a:t>(X)</a:t>
            </a:r>
          </a:p>
          <a:p>
            <a:r>
              <a:rPr lang="en-US" dirty="0"/>
              <a:t>     If </a:t>
            </a:r>
            <a:r>
              <a:rPr lang="en-US" dirty="0" err="1"/>
              <a:t>plen</a:t>
            </a:r>
            <a:r>
              <a:rPr lang="en-US" dirty="0"/>
              <a:t>’ != </a:t>
            </a:r>
            <a:r>
              <a:rPr lang="en-US" dirty="0" err="1"/>
              <a:t>plen</a:t>
            </a:r>
            <a:r>
              <a:rPr lang="en-US" dirty="0"/>
              <a:t> return Error</a:t>
            </a:r>
          </a:p>
          <a:p>
            <a:r>
              <a:rPr lang="en-US" dirty="0"/>
              <a:t>Return Ok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38700" y="2424035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baseline="-25000" dirty="0">
                <a:solidFill>
                  <a:schemeClr val="tx1"/>
                </a:solidFill>
              </a:rPr>
              <a:t>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898583" y="1733467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M1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5144651" y="2019218"/>
            <a:ext cx="0" cy="404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rot="5400000">
            <a:off x="4996458" y="2977899"/>
            <a:ext cx="256580" cy="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917732" y="3022600"/>
            <a:ext cx="409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80" name="Oval 30"/>
          <p:cNvSpPr>
            <a:spLocks noChangeArrowheads="1"/>
          </p:cNvSpPr>
          <p:nvPr/>
        </p:nvSpPr>
        <p:spPr bwMode="auto">
          <a:xfrm flipV="1">
            <a:off x="5067301" y="2133518"/>
            <a:ext cx="145256" cy="146447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31"/>
          <p:cNvSpPr>
            <a:spLocks noChangeShapeType="1"/>
          </p:cNvSpPr>
          <p:nvPr/>
        </p:nvSpPr>
        <p:spPr bwMode="auto">
          <a:xfrm flipV="1">
            <a:off x="5067301" y="2207335"/>
            <a:ext cx="145256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3867150" y="201586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IV</a:t>
            </a:r>
          </a:p>
        </p:txBody>
      </p:sp>
      <p:cxnSp>
        <p:nvCxnSpPr>
          <p:cNvPr id="86" name="Straight Connector 85"/>
          <p:cNvCxnSpPr>
            <a:endCxn id="81" idx="0"/>
          </p:cNvCxnSpPr>
          <p:nvPr/>
        </p:nvCxnSpPr>
        <p:spPr>
          <a:xfrm>
            <a:off x="4198010" y="2207335"/>
            <a:ext cx="86929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cxnSpLocks/>
            <a:stCxn id="85" idx="2"/>
          </p:cNvCxnSpPr>
          <p:nvPr/>
        </p:nvCxnSpPr>
        <p:spPr>
          <a:xfrm>
            <a:off x="4055663" y="2385201"/>
            <a:ext cx="16030" cy="664137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176A5EA-8C5D-404D-87F5-153E360FB923}"/>
              </a:ext>
            </a:extLst>
          </p:cNvPr>
          <p:cNvSpPr/>
          <p:nvPr/>
        </p:nvSpPr>
        <p:spPr>
          <a:xfrm>
            <a:off x="3886200" y="3022600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76D975-AE2B-AA4C-9BEB-CF8A4F8E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Vaudenay’s</a:t>
            </a:r>
            <a:r>
              <a:rPr lang="en-US" dirty="0"/>
              <a:t> Padding Oracle Attack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92C1D3E-9663-844E-BA52-8C5D83074F54}"/>
              </a:ext>
            </a:extLst>
          </p:cNvPr>
          <p:cNvSpPr/>
          <p:nvPr/>
        </p:nvSpPr>
        <p:spPr>
          <a:xfrm>
            <a:off x="7500335" y="2341568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K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F6F103-A172-A848-A5D4-DA3010D929EE}"/>
              </a:ext>
            </a:extLst>
          </p:cNvPr>
          <p:cNvSpPr/>
          <p:nvPr/>
        </p:nvSpPr>
        <p:spPr>
          <a:xfrm>
            <a:off x="7535373" y="1651000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M1’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03E9DE5-CF01-7545-9954-63A8FED0C6FC}"/>
              </a:ext>
            </a:extLst>
          </p:cNvPr>
          <p:cNvCxnSpPr/>
          <p:nvPr/>
        </p:nvCxnSpPr>
        <p:spPr>
          <a:xfrm>
            <a:off x="7806286" y="1936751"/>
            <a:ext cx="0" cy="4048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2773E68-8CB1-984A-ABE2-B7BEE202EA56}"/>
              </a:ext>
            </a:extLst>
          </p:cNvPr>
          <p:cNvCxnSpPr/>
          <p:nvPr/>
        </p:nvCxnSpPr>
        <p:spPr>
          <a:xfrm rot="5400000">
            <a:off x="7658093" y="2895432"/>
            <a:ext cx="256580" cy="596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Oval 30">
            <a:extLst>
              <a:ext uri="{FF2B5EF4-FFF2-40B4-BE49-F238E27FC236}">
                <a16:creationId xmlns:a16="http://schemas.microsoft.com/office/drawing/2014/main" id="{A84095B3-4424-BB4C-89D1-52D4013CA95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728936" y="2051051"/>
            <a:ext cx="145256" cy="146447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Line 31">
            <a:extLst>
              <a:ext uri="{FF2B5EF4-FFF2-40B4-BE49-F238E27FC236}">
                <a16:creationId xmlns:a16="http://schemas.microsoft.com/office/drawing/2014/main" id="{49162D4F-43C7-D649-B32A-379FEE8768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28936" y="2124868"/>
            <a:ext cx="145256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A32B3CE-2CB6-8241-BAD6-ED5B7609FB5F}"/>
              </a:ext>
            </a:extLst>
          </p:cNvPr>
          <p:cNvCxnSpPr>
            <a:endCxn id="66" idx="0"/>
          </p:cNvCxnSpPr>
          <p:nvPr/>
        </p:nvCxnSpPr>
        <p:spPr>
          <a:xfrm>
            <a:off x="6859645" y="2124868"/>
            <a:ext cx="86929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445230E-0BB4-CA4E-B246-5057C634E1C2}"/>
              </a:ext>
            </a:extLst>
          </p:cNvPr>
          <p:cNvCxnSpPr/>
          <p:nvPr/>
        </p:nvCxnSpPr>
        <p:spPr>
          <a:xfrm>
            <a:off x="6865665" y="2124870"/>
            <a:ext cx="0" cy="840581"/>
          </a:xfrm>
          <a:prstGeom prst="line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39192CC-32DB-5B40-9B7E-77D628CF4804}"/>
              </a:ext>
            </a:extLst>
          </p:cNvPr>
          <p:cNvSpPr/>
          <p:nvPr/>
        </p:nvSpPr>
        <p:spPr>
          <a:xfrm>
            <a:off x="8378302" y="1876251"/>
            <a:ext cx="801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IV+M1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1415AC0-6169-9C4B-B1CF-2FEF971B7B3B}"/>
              </a:ext>
            </a:extLst>
          </p:cNvPr>
          <p:cNvCxnSpPr>
            <a:stCxn id="69" idx="1"/>
          </p:cNvCxnSpPr>
          <p:nvPr/>
        </p:nvCxnSpPr>
        <p:spPr>
          <a:xfrm flipH="1">
            <a:off x="7874194" y="2060917"/>
            <a:ext cx="504109" cy="2153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55D51EF-BE32-6748-B76E-58FE81E37003}"/>
              </a:ext>
            </a:extLst>
          </p:cNvPr>
          <p:cNvSpPr txBox="1"/>
          <p:nvPr/>
        </p:nvSpPr>
        <p:spPr>
          <a:xfrm>
            <a:off x="6470153" y="2959488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00… </a:t>
            </a:r>
            <a:r>
              <a:rPr lang="en-US" dirty="0" err="1"/>
              <a:t>i</a:t>
            </a:r>
            <a:r>
              <a:rPr lang="en-US" dirty="0"/>
              <a:t> j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9DC2A63-E25B-E746-926C-FA20C55E3961}"/>
              </a:ext>
            </a:extLst>
          </p:cNvPr>
          <p:cNvSpPr/>
          <p:nvPr/>
        </p:nvSpPr>
        <p:spPr>
          <a:xfrm>
            <a:off x="7579367" y="2947820"/>
            <a:ext cx="409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194424-FFEF-EB45-A47C-61C0ECE15EFC}"/>
              </a:ext>
            </a:extLst>
          </p:cNvPr>
          <p:cNvSpPr txBox="1"/>
          <p:nvPr/>
        </p:nvSpPr>
        <p:spPr>
          <a:xfrm>
            <a:off x="988016" y="3728219"/>
            <a:ext cx="245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know M1[n]. Let’s get second to last byte.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FCF1CA-F1F3-FC41-83EC-2E13C987C695}"/>
              </a:ext>
            </a:extLst>
          </p:cNvPr>
          <p:cNvSpPr txBox="1"/>
          <p:nvPr/>
        </p:nvSpPr>
        <p:spPr>
          <a:xfrm>
            <a:off x="988016" y="4356870"/>
            <a:ext cx="2773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j to make M1’[n] = 01</a:t>
            </a:r>
          </a:p>
          <a:p>
            <a:r>
              <a:rPr lang="en-US" dirty="0"/>
              <a:t>01 = j </a:t>
            </a:r>
            <a:r>
              <a:rPr lang="en-US" b="1" dirty="0"/>
              <a:t>⊕</a:t>
            </a:r>
            <a:r>
              <a:rPr lang="en-US" dirty="0"/>
              <a:t> IV[n] </a:t>
            </a:r>
            <a:r>
              <a:rPr lang="en-US" b="1" dirty="0"/>
              <a:t>⊕</a:t>
            </a:r>
            <a:r>
              <a:rPr lang="en-US" dirty="0"/>
              <a:t> M1[n]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91BDC95-F3F9-644C-AA73-F3795B7A0033}"/>
              </a:ext>
            </a:extLst>
          </p:cNvPr>
          <p:cNvSpPr txBox="1"/>
          <p:nvPr/>
        </p:nvSpPr>
        <p:spPr>
          <a:xfrm>
            <a:off x="988016" y="4985521"/>
            <a:ext cx="2739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 that:</a:t>
            </a:r>
          </a:p>
          <a:p>
            <a:r>
              <a:rPr lang="en-US" dirty="0"/>
              <a:t>01 =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/>
              <a:t>⊕</a:t>
            </a:r>
            <a:r>
              <a:rPr lang="en-US" dirty="0"/>
              <a:t> IV[n-1] </a:t>
            </a:r>
            <a:r>
              <a:rPr lang="en-US" b="1" dirty="0"/>
              <a:t>⊕</a:t>
            </a:r>
            <a:r>
              <a:rPr lang="en-US" dirty="0"/>
              <a:t> M1[n-1]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4C9E7B-C055-944F-8F55-61643A90E843}"/>
              </a:ext>
            </a:extLst>
          </p:cNvPr>
          <p:cNvSpPr txBox="1"/>
          <p:nvPr/>
        </p:nvSpPr>
        <p:spPr>
          <a:xfrm>
            <a:off x="988016" y="5585980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Repeat for all n bytes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A5B49AB-AA5D-5A42-93C6-92E4DD8D2BC2}"/>
              </a:ext>
            </a:extLst>
          </p:cNvPr>
          <p:cNvCxnSpPr/>
          <p:nvPr/>
        </p:nvCxnSpPr>
        <p:spPr>
          <a:xfrm flipV="1">
            <a:off x="5115488" y="3885515"/>
            <a:ext cx="1600200" cy="5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DCE7A5B-F11A-7A4A-B7BF-8FCA6D6C3CB1}"/>
              </a:ext>
            </a:extLst>
          </p:cNvPr>
          <p:cNvCxnSpPr/>
          <p:nvPr/>
        </p:nvCxnSpPr>
        <p:spPr>
          <a:xfrm flipH="1" flipV="1">
            <a:off x="5115489" y="4166243"/>
            <a:ext cx="1579356" cy="83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D92B8F0C-EDD4-5640-8D0D-B996EB525DB5}"/>
              </a:ext>
            </a:extLst>
          </p:cNvPr>
          <p:cNvSpPr txBox="1"/>
          <p:nvPr/>
        </p:nvSpPr>
        <p:spPr>
          <a:xfrm>
            <a:off x="5517594" y="3882167"/>
            <a:ext cx="680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759D465-A193-0844-A3C1-13ECDA2B1412}"/>
              </a:ext>
            </a:extLst>
          </p:cNvPr>
          <p:cNvSpPr txBox="1"/>
          <p:nvPr/>
        </p:nvSpPr>
        <p:spPr>
          <a:xfrm>
            <a:off x="5257085" y="359641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00…00 j, C1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163C989-473F-0A48-8F64-74EBB17793A1}"/>
              </a:ext>
            </a:extLst>
          </p:cNvPr>
          <p:cNvCxnSpPr/>
          <p:nvPr/>
        </p:nvCxnSpPr>
        <p:spPr>
          <a:xfrm flipV="1">
            <a:off x="5105400" y="4571315"/>
            <a:ext cx="1600200" cy="5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FC09E9F-BC25-7041-AA78-F33919D2B1F5}"/>
              </a:ext>
            </a:extLst>
          </p:cNvPr>
          <p:cNvCxnSpPr/>
          <p:nvPr/>
        </p:nvCxnSpPr>
        <p:spPr>
          <a:xfrm flipH="1" flipV="1">
            <a:off x="5105401" y="4798241"/>
            <a:ext cx="1579356" cy="83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D922FE8A-5D90-334C-88C2-EA86BADE289D}"/>
              </a:ext>
            </a:extLst>
          </p:cNvPr>
          <p:cNvSpPr txBox="1"/>
          <p:nvPr/>
        </p:nvSpPr>
        <p:spPr>
          <a:xfrm>
            <a:off x="5507506" y="4514166"/>
            <a:ext cx="680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33A96C7-2C0A-A042-8652-B19D3F83F41E}"/>
              </a:ext>
            </a:extLst>
          </p:cNvPr>
          <p:cNvSpPr txBox="1"/>
          <p:nvPr/>
        </p:nvSpPr>
        <p:spPr>
          <a:xfrm>
            <a:off x="5247290" y="4282217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00...01 j, C1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1B30406-21A2-2E49-955B-4F161059550E}"/>
              </a:ext>
            </a:extLst>
          </p:cNvPr>
          <p:cNvSpPr txBox="1"/>
          <p:nvPr/>
        </p:nvSpPr>
        <p:spPr>
          <a:xfrm>
            <a:off x="5734051" y="48029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FAB3A79-471A-5444-98E0-18BED81DE28D}"/>
              </a:ext>
            </a:extLst>
          </p:cNvPr>
          <p:cNvCxnSpPr/>
          <p:nvPr/>
        </p:nvCxnSpPr>
        <p:spPr>
          <a:xfrm flipV="1">
            <a:off x="5105400" y="5428217"/>
            <a:ext cx="1600200" cy="5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1D56D66-D3BB-324A-98A9-9F8FDA78D753}"/>
              </a:ext>
            </a:extLst>
          </p:cNvPr>
          <p:cNvCxnSpPr/>
          <p:nvPr/>
        </p:nvCxnSpPr>
        <p:spPr>
          <a:xfrm flipH="1" flipV="1">
            <a:off x="5105401" y="5655144"/>
            <a:ext cx="1579356" cy="83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2140A80-9AEC-4B4C-A11F-9539ACCEDC1D}"/>
              </a:ext>
            </a:extLst>
          </p:cNvPr>
          <p:cNvSpPr txBox="1"/>
          <p:nvPr/>
        </p:nvSpPr>
        <p:spPr>
          <a:xfrm>
            <a:off x="5650468" y="537106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9EB395B-3B06-6A46-98ED-102EE9E1DE87}"/>
              </a:ext>
            </a:extLst>
          </p:cNvPr>
          <p:cNvSpPr txBox="1"/>
          <p:nvPr/>
        </p:nvSpPr>
        <p:spPr>
          <a:xfrm>
            <a:off x="5334001" y="508531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00… </a:t>
            </a:r>
            <a:r>
              <a:rPr lang="en-US" dirty="0" err="1"/>
              <a:t>i</a:t>
            </a:r>
            <a:r>
              <a:rPr lang="en-US" dirty="0"/>
              <a:t> j, C1</a:t>
            </a:r>
          </a:p>
        </p:txBody>
      </p:sp>
      <p:pic>
        <p:nvPicPr>
          <p:cNvPr id="109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837F832F-58BE-F54A-8E5A-F8B7E15CC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62684" y="4070182"/>
            <a:ext cx="945356" cy="858995"/>
          </a:xfrm>
          <a:prstGeom prst="rect">
            <a:avLst/>
          </a:prstGeom>
          <a:noFill/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ED30D6D-EF33-6E4E-8A4F-923B0E0BE920}"/>
              </a:ext>
            </a:extLst>
          </p:cNvPr>
          <p:cNvSpPr txBox="1"/>
          <p:nvPr/>
        </p:nvSpPr>
        <p:spPr>
          <a:xfrm>
            <a:off x="7294290" y="3302417"/>
            <a:ext cx="4256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Pick j to ensure last padding byte is correct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C6517A-C287-BB4E-9FD3-0D3143D78D70}"/>
              </a:ext>
            </a:extLst>
          </p:cNvPr>
          <p:cNvGrpSpPr/>
          <p:nvPr/>
        </p:nvGrpSpPr>
        <p:grpSpPr>
          <a:xfrm>
            <a:off x="7148457" y="3338902"/>
            <a:ext cx="137880" cy="162360"/>
            <a:chOff x="7070967" y="3338902"/>
            <a:chExt cx="13788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76287F0-1145-9B4A-A02E-26355E532DBA}"/>
                    </a:ext>
                  </a:extLst>
                </p14:cNvPr>
                <p14:cNvContentPartPr/>
                <p14:nvPr/>
              </p14:nvContentPartPr>
              <p14:xfrm>
                <a:off x="7070967" y="3338902"/>
                <a:ext cx="137880" cy="162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76287F0-1145-9B4A-A02E-26355E532D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53327" y="3320902"/>
                  <a:ext cx="173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7CC9433-47E7-1845-B23C-FE7FDFC850BA}"/>
                    </a:ext>
                  </a:extLst>
                </p14:cNvPr>
                <p14:cNvContentPartPr/>
                <p14:nvPr/>
              </p14:nvContentPartPr>
              <p14:xfrm>
                <a:off x="7131807" y="3346822"/>
                <a:ext cx="52920" cy="24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7CC9433-47E7-1845-B23C-FE7FDFC850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14167" y="3329182"/>
                  <a:ext cx="88560" cy="60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50EEFDA-A75C-E74C-BE4B-68F189379357}"/>
              </a:ext>
            </a:extLst>
          </p:cNvPr>
          <p:cNvSpPr txBox="1"/>
          <p:nvPr/>
        </p:nvSpPr>
        <p:spPr>
          <a:xfrm>
            <a:off x="5663034" y="2044912"/>
            <a:ext cx="1140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Attack second-to-last byte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74FB04-9914-E541-AF17-3A11C95B9F8B}"/>
              </a:ext>
            </a:extLst>
          </p:cNvPr>
          <p:cNvGrpSpPr/>
          <p:nvPr/>
        </p:nvGrpSpPr>
        <p:grpSpPr>
          <a:xfrm>
            <a:off x="6725367" y="2716462"/>
            <a:ext cx="316800" cy="297720"/>
            <a:chOff x="6725367" y="2716462"/>
            <a:chExt cx="31680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273CD6-AAA9-4E45-9326-20FCE0E59162}"/>
                    </a:ext>
                  </a:extLst>
                </p14:cNvPr>
                <p14:cNvContentPartPr/>
                <p14:nvPr/>
              </p14:nvContentPartPr>
              <p14:xfrm>
                <a:off x="6725367" y="2716462"/>
                <a:ext cx="260280" cy="29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273CD6-AAA9-4E45-9326-20FCE0E5916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07727" y="2698462"/>
                  <a:ext cx="2959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69F63B2-7C51-D541-95CC-8CAF5BDD16FD}"/>
                    </a:ext>
                  </a:extLst>
                </p14:cNvPr>
                <p14:cNvContentPartPr/>
                <p14:nvPr/>
              </p14:nvContentPartPr>
              <p14:xfrm>
                <a:off x="7003287" y="2942542"/>
                <a:ext cx="38880" cy="71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69F63B2-7C51-D541-95CC-8CAF5BDD16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85287" y="2924542"/>
                  <a:ext cx="74520" cy="107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366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2" grpId="0"/>
      <p:bldP spid="65" grpId="0" animBg="1"/>
      <p:bldP spid="66" grpId="0" animBg="1"/>
      <p:bldP spid="69" grpId="0"/>
      <p:bldP spid="89" grpId="0"/>
      <p:bldP spid="90" grpId="0"/>
      <p:bldP spid="92" grpId="0"/>
      <p:bldP spid="93" grpId="0"/>
      <p:bldP spid="94" grpId="0"/>
      <p:bldP spid="95" grpId="0"/>
      <p:bldP spid="98" grpId="0"/>
      <p:bldP spid="99" grpId="0"/>
      <p:bldP spid="102" grpId="0"/>
      <p:bldP spid="103" grpId="0"/>
      <p:bldP spid="104" grpId="0"/>
      <p:bldP spid="107" grpId="0"/>
      <p:bldP spid="108" grpId="0"/>
      <p:bldP spid="46" grpId="0"/>
      <p:bldP spid="5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86767"/>
              </p:ext>
            </p:extLst>
          </p:nvPr>
        </p:nvGraphicFramePr>
        <p:xfrm>
          <a:off x="2787650" y="2326164"/>
          <a:ext cx="6858000" cy="274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0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1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830">
                <a:tc>
                  <a:txBody>
                    <a:bodyPr/>
                    <a:lstStyle/>
                    <a:p>
                      <a:r>
                        <a:rPr lang="en-US" sz="1400" dirty="0"/>
                        <a:t>Attack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Year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 err="1"/>
                        <a:t>Vaudenay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10’s of chosen </a:t>
                      </a:r>
                      <a:r>
                        <a:rPr lang="en-US" sz="1400" dirty="0" err="1"/>
                        <a:t>ciphertexts</a:t>
                      </a:r>
                      <a:r>
                        <a:rPr lang="en-US" sz="1400" dirty="0"/>
                        <a:t>, recovers message bits from a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ciphertext</a:t>
                      </a:r>
                      <a:r>
                        <a:rPr lang="en-US" sz="1400" baseline="0" dirty="0"/>
                        <a:t>. Called “padding oracle attack”</a:t>
                      </a:r>
                      <a:endParaRPr lang="en-US" sz="14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2001</a:t>
                      </a:r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 dirty="0" err="1"/>
                        <a:t>Canvel</a:t>
                      </a:r>
                      <a:r>
                        <a:rPr lang="en-US" sz="1400" dirty="0"/>
                        <a:t> et al.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Shows how to use </a:t>
                      </a:r>
                      <a:r>
                        <a:rPr lang="en-US" sz="1400" baseline="0" dirty="0" err="1"/>
                        <a:t>Vaudenay’s</a:t>
                      </a:r>
                      <a:r>
                        <a:rPr lang="en-US" sz="1400" baseline="0" dirty="0"/>
                        <a:t> ideas against TLS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 dirty="0" err="1"/>
                        <a:t>Degabriele</a:t>
                      </a:r>
                      <a:r>
                        <a:rPr lang="en-US" sz="1400" baseline="0" dirty="0"/>
                        <a:t>, Paterson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Breaks </a:t>
                      </a:r>
                      <a:r>
                        <a:rPr lang="en-US" sz="1400" baseline="0" dirty="0" err="1"/>
                        <a:t>IPsec</a:t>
                      </a:r>
                      <a:r>
                        <a:rPr lang="en-US" sz="1400" baseline="0" dirty="0"/>
                        <a:t> encryption-only mode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 dirty="0"/>
                        <a:t>Albrecht et al.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Plaintext recovery against SSH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 dirty="0"/>
                        <a:t>Duong,</a:t>
                      </a:r>
                      <a:r>
                        <a:rPr lang="en-US" sz="1400" baseline="0" dirty="0"/>
                        <a:t> Rizzo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Breaks </a:t>
                      </a:r>
                      <a:r>
                        <a:rPr lang="en-US" sz="1400" baseline="0" dirty="0" err="1"/>
                        <a:t>ASP.net</a:t>
                      </a:r>
                      <a:r>
                        <a:rPr lang="en-US" sz="1400" baseline="0" dirty="0"/>
                        <a:t> encryption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2011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 dirty="0" err="1"/>
                        <a:t>Jager</a:t>
                      </a:r>
                      <a:r>
                        <a:rPr lang="en-US" sz="1400" dirty="0"/>
                        <a:t>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Somorovsky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XML encryption standard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2011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 dirty="0"/>
                        <a:t>Duong, Rizzo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“Beast” attacks against TLS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2011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F1B90C51-B854-EC48-ACF5-724211E0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Chosen-Ciphertext Attacks on CBS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9AD72-D399-B24E-9DF0-A28BE25198FE}"/>
              </a:ext>
            </a:extLst>
          </p:cNvPr>
          <p:cNvSpPr txBox="1"/>
          <p:nvPr/>
        </p:nvSpPr>
        <p:spPr>
          <a:xfrm>
            <a:off x="685800" y="194310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Means what?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C87649-A0FE-CD48-80BF-20731559D64E}"/>
              </a:ext>
            </a:extLst>
          </p:cNvPr>
          <p:cNvGrpSpPr/>
          <p:nvPr/>
        </p:nvGrpSpPr>
        <p:grpSpPr>
          <a:xfrm>
            <a:off x="1732380" y="1528400"/>
            <a:ext cx="270360" cy="442080"/>
            <a:chOff x="1732380" y="1528400"/>
            <a:chExt cx="27036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C178D62-4B86-014B-83B9-CEB576547E01}"/>
                    </a:ext>
                  </a:extLst>
                </p14:cNvPr>
                <p14:cNvContentPartPr/>
                <p14:nvPr/>
              </p14:nvContentPartPr>
              <p14:xfrm>
                <a:off x="1732380" y="1528400"/>
                <a:ext cx="267840" cy="442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C178D62-4B86-014B-83B9-CEB576547E0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23740" y="1519760"/>
                  <a:ext cx="28548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26FE56D-A39A-0846-8608-79002E7CD1C5}"/>
                    </a:ext>
                  </a:extLst>
                </p14:cNvPr>
                <p14:cNvContentPartPr/>
                <p14:nvPr/>
              </p14:nvContentPartPr>
              <p14:xfrm>
                <a:off x="1941900" y="1566920"/>
                <a:ext cx="60840" cy="107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26FE56D-A39A-0846-8608-79002E7CD1C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33260" y="1558280"/>
                  <a:ext cx="78480" cy="12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107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31750" name="Rectangle 3">
            <a:extLst>
              <a:ext uri="{FF2B5EF4-FFF2-40B4-BE49-F238E27FC236}">
                <a16:creationId xmlns:a16="http://schemas.microsoft.com/office/drawing/2014/main" id="{70856140-B590-4EA2-903E-4E68F33987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4704341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21D35A1-C991-3A4B-8DCC-745C010688B9}"/>
                  </a:ext>
                </a:extLst>
              </p14:cNvPr>
              <p14:cNvContentPartPr/>
              <p14:nvPr/>
            </p14:nvContentPartPr>
            <p14:xfrm>
              <a:off x="6156420" y="5814240"/>
              <a:ext cx="3977640" cy="76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21D35A1-C991-3A4B-8DCC-745C010688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93420" y="5751240"/>
                <a:ext cx="4103280" cy="2023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07B67B57-1E21-F141-9BF0-0C373FBC6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an Encryption Scheme “Secure”?</a:t>
            </a:r>
          </a:p>
        </p:txBody>
      </p:sp>
    </p:spTree>
    <p:extLst>
      <p:ext uri="{BB962C8B-B14F-4D97-AF65-F5344CB8AC3E}">
        <p14:creationId xmlns:p14="http://schemas.microsoft.com/office/powerpoint/2010/main" val="140261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>
            <a:extLst>
              <a:ext uri="{FF2B5EF4-FFF2-40B4-BE49-F238E27FC236}">
                <a16:creationId xmlns:a16="http://schemas.microsoft.com/office/drawing/2014/main" id="{5A153AF0-6141-AE4B-BA3A-9F6FFC1102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Can a System Be Attacked?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71710459-D5BB-C04F-BD4F-77FFE100A7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sz="2000" dirty="0"/>
              <a:t>Attackers knows the ciphertext and the encryption algorithm</a:t>
            </a:r>
          </a:p>
          <a:p>
            <a:pPr lvl="1"/>
            <a:r>
              <a:rPr lang="en-US" altLang="en-US" sz="1800" dirty="0">
                <a:solidFill>
                  <a:srgbClr val="C00000"/>
                </a:solidFill>
              </a:rPr>
              <a:t>What else does the attacker know? </a:t>
            </a:r>
            <a:r>
              <a:rPr lang="en-US" altLang="en-US" sz="1800" dirty="0"/>
              <a:t>Depends on the application!</a:t>
            </a:r>
          </a:p>
          <a:p>
            <a:r>
              <a:rPr lang="en-US" altLang="en-US" sz="2000" dirty="0"/>
              <a:t>Known-plaintext attack (stronger)</a:t>
            </a:r>
          </a:p>
          <a:p>
            <a:pPr lvl="1"/>
            <a:r>
              <a:rPr lang="en-US" altLang="en-US" sz="1800" dirty="0"/>
              <a:t>Attacker knows some plaintext-ciphertext pairs</a:t>
            </a:r>
          </a:p>
          <a:p>
            <a:r>
              <a:rPr lang="en-US" altLang="en-US" sz="2000" dirty="0"/>
              <a:t>Chosen-plaintext attack (even stronger)</a:t>
            </a:r>
          </a:p>
          <a:p>
            <a:pPr lvl="1"/>
            <a:r>
              <a:rPr lang="en-US" altLang="en-US" sz="1800" dirty="0"/>
              <a:t>Attacker can obtain ciphertext for any plaintext of his choice</a:t>
            </a:r>
          </a:p>
          <a:p>
            <a:r>
              <a:rPr lang="en-US" altLang="en-US" sz="2000" dirty="0"/>
              <a:t>Chosen-ciphertext attack (very strong)</a:t>
            </a:r>
          </a:p>
          <a:p>
            <a:pPr lvl="1"/>
            <a:r>
              <a:rPr lang="en-US" altLang="en-US" sz="1800" dirty="0"/>
              <a:t>Attacker can decrypt any ciphertext </a:t>
            </a:r>
            <a:r>
              <a:rPr lang="en-US" altLang="en-US" sz="1800" u="sng" dirty="0"/>
              <a:t>except</a:t>
            </a:r>
            <a:r>
              <a:rPr lang="en-US" altLang="en-US" sz="1800" dirty="0"/>
              <a:t> the target</a:t>
            </a:r>
          </a:p>
          <a:p>
            <a:pPr lvl="1"/>
            <a:r>
              <a:rPr lang="en-US" altLang="en-US" sz="1800" dirty="0"/>
              <a:t>Sometimes very realistic</a:t>
            </a:r>
          </a:p>
        </p:txBody>
      </p:sp>
      <p:pic>
        <p:nvPicPr>
          <p:cNvPr id="5" name="Picture 6" descr="http://withfriendship.com/images/c/10594/Battle-of-Midway-picture.jpg">
            <a:extLst>
              <a:ext uri="{FF2B5EF4-FFF2-40B4-BE49-F238E27FC236}">
                <a16:creationId xmlns:a16="http://schemas.microsoft.com/office/drawing/2014/main" id="{C17A452B-4108-1F40-AF12-6517CE719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152" y="3409600"/>
            <a:ext cx="1854200" cy="12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>
            <a:extLst>
              <a:ext uri="{FF2B5EF4-FFF2-40B4-BE49-F238E27FC236}">
                <a16:creationId xmlns:a16="http://schemas.microsoft.com/office/drawing/2014/main" id="{0DE5C3CD-1FEC-A74C-A8EB-739A10B06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837152" y="4990735"/>
            <a:ext cx="2268503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39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89AD12B4-1B53-F344-BCBE-A60F926CDE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Known-Plaintext Attack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BD6636F6-D0EA-214A-AFEA-FED4888CA6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sz="2400" dirty="0"/>
              <a:t>Extracting password from an encrypted PKZIP file …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rgbClr val="C00000"/>
                </a:solidFill>
              </a:rPr>
              <a:t>“… I opened the ZIP file and found a `</a:t>
            </a:r>
            <a:r>
              <a:rPr lang="en-US" altLang="en-US" sz="2400" dirty="0" err="1">
                <a:solidFill>
                  <a:srgbClr val="C00000"/>
                </a:solidFill>
              </a:rPr>
              <a:t>logo.tif</a:t>
            </a:r>
            <a:r>
              <a:rPr lang="en-US" altLang="en-US" sz="2400" dirty="0">
                <a:solidFill>
                  <a:srgbClr val="C00000"/>
                </a:solidFill>
              </a:rPr>
              <a:t>’ file, so I went to their main Web site and looked at all the files named `</a:t>
            </a:r>
            <a:r>
              <a:rPr lang="en-US" altLang="en-US" sz="2400" dirty="0" err="1">
                <a:solidFill>
                  <a:srgbClr val="C00000"/>
                </a:solidFill>
              </a:rPr>
              <a:t>logo.tif</a:t>
            </a:r>
            <a:r>
              <a:rPr lang="en-US" altLang="en-US" sz="2400" dirty="0">
                <a:solidFill>
                  <a:srgbClr val="C00000"/>
                </a:solidFill>
              </a:rPr>
              <a:t>.’ I downloaded them and zipped them all up and found one that matched the same checksum as the one in the protected ZIP file”</a:t>
            </a:r>
          </a:p>
          <a:p>
            <a:pPr marL="0" indent="0">
              <a:buNone/>
            </a:pPr>
            <a:r>
              <a:rPr lang="en-US" altLang="en-US" sz="2400" dirty="0"/>
              <a:t>With known plaintext, </a:t>
            </a:r>
            <a:r>
              <a:rPr lang="en-US" altLang="en-US" sz="2400" dirty="0" err="1"/>
              <a:t>PkCrack</a:t>
            </a:r>
            <a:r>
              <a:rPr lang="en-US" altLang="en-US" sz="2400" dirty="0"/>
              <a:t> took 5 minutes to extract the key</a:t>
            </a:r>
          </a:p>
          <a:p>
            <a:pPr lvl="1"/>
            <a:r>
              <a:rPr lang="en-US" altLang="en-US" sz="2000" dirty="0" err="1"/>
              <a:t>Biham</a:t>
            </a:r>
            <a:r>
              <a:rPr lang="en-US" altLang="en-US" sz="2000" dirty="0"/>
              <a:t>-Kocher attack on PKZIP stream cipher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A8231C-6756-904D-9CBA-423302A1A377}"/>
              </a:ext>
            </a:extLst>
          </p:cNvPr>
          <p:cNvSpPr txBox="1"/>
          <p:nvPr/>
        </p:nvSpPr>
        <p:spPr>
          <a:xfrm>
            <a:off x="7899400" y="6063540"/>
            <a:ext cx="3788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From Kevin Mitnick’s “The Art of Intrusion”</a:t>
            </a:r>
          </a:p>
        </p:txBody>
      </p:sp>
    </p:spTree>
    <p:extLst>
      <p:ext uri="{BB962C8B-B14F-4D97-AF65-F5344CB8AC3E}">
        <p14:creationId xmlns:p14="http://schemas.microsoft.com/office/powerpoint/2010/main" val="2107555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>
            <a:extLst>
              <a:ext uri="{FF2B5EF4-FFF2-40B4-BE49-F238E27FC236}">
                <a16:creationId xmlns:a16="http://schemas.microsoft.com/office/drawing/2014/main" id="{3B36627F-ACC6-4144-81D5-FDC90F1D08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u="sng"/>
              <a:t>Very</a:t>
            </a:r>
            <a:r>
              <a:rPr lang="en-US" altLang="en-US"/>
              <a:t> Informal Intuition</a:t>
            </a: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D27AF27C-588A-E847-8575-B13B864186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9410700" cy="3849624"/>
          </a:xfrm>
        </p:spPr>
        <p:txBody>
          <a:bodyPr>
            <a:noAutofit/>
          </a:bodyPr>
          <a:lstStyle/>
          <a:p>
            <a:r>
              <a:rPr lang="en-US" altLang="en-US" sz="2400" dirty="0">
                <a:solidFill>
                  <a:srgbClr val="C00000"/>
                </a:solidFill>
              </a:rPr>
              <a:t>Security against chosen-plaintext attack</a:t>
            </a:r>
          </a:p>
          <a:p>
            <a:pPr lvl="1"/>
            <a:r>
              <a:rPr lang="en-US" altLang="en-US" sz="2000" dirty="0"/>
              <a:t>Ciphertext leaks no information about the plaintext</a:t>
            </a:r>
          </a:p>
          <a:p>
            <a:pPr lvl="1"/>
            <a:r>
              <a:rPr lang="en-US" altLang="en-US" sz="2000" dirty="0"/>
              <a:t>Even if the attacker correctly guesses the plaintext, he cannot verify his guess</a:t>
            </a:r>
          </a:p>
          <a:p>
            <a:pPr lvl="1"/>
            <a:r>
              <a:rPr lang="en-US" altLang="en-US" sz="2000" dirty="0"/>
              <a:t>Every ciphertext is unique, encrypting same message twice produces completely different ciphertexts</a:t>
            </a:r>
          </a:p>
          <a:p>
            <a:r>
              <a:rPr lang="en-US" altLang="en-US" sz="2400" dirty="0">
                <a:solidFill>
                  <a:srgbClr val="C00000"/>
                </a:solidFill>
              </a:rPr>
              <a:t>Security against chosen-ciphertext attack</a:t>
            </a:r>
          </a:p>
          <a:p>
            <a:pPr lvl="1"/>
            <a:r>
              <a:rPr lang="en-US" altLang="en-US" sz="2000" dirty="0"/>
              <a:t>Integrity protection – it is not possible to change the plaintext by modifying the ciphertext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4527A-5C14-7A44-A1C7-2409DCE3F74F}"/>
              </a:ext>
            </a:extLst>
          </p:cNvPr>
          <p:cNvSpPr txBox="1"/>
          <p:nvPr/>
        </p:nvSpPr>
        <p:spPr>
          <a:xfrm>
            <a:off x="6654800" y="1105237"/>
            <a:ext cx="3137397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en-US" sz="2000" dirty="0">
                <a:solidFill>
                  <a:srgbClr val="C00000"/>
                </a:solidFill>
              </a:rPr>
              <a:t>Minimum security </a:t>
            </a:r>
          </a:p>
          <a:p>
            <a:pPr>
              <a:buFontTx/>
              <a:buNone/>
              <a:defRPr/>
            </a:pPr>
            <a:r>
              <a:rPr lang="en-US" sz="2000" dirty="0">
                <a:solidFill>
                  <a:srgbClr val="C00000"/>
                </a:solidFill>
              </a:rPr>
              <a:t>requirement for any </a:t>
            </a:r>
          </a:p>
          <a:p>
            <a:pPr>
              <a:buFontTx/>
              <a:buNone/>
              <a:defRPr/>
            </a:pPr>
            <a:r>
              <a:rPr lang="en-US" sz="2000" dirty="0">
                <a:solidFill>
                  <a:srgbClr val="C00000"/>
                </a:solidFill>
              </a:rPr>
              <a:t>modern encryption scheme</a:t>
            </a:r>
          </a:p>
        </p:txBody>
      </p:sp>
      <p:sp>
        <p:nvSpPr>
          <p:cNvPr id="35846" name="Line 17">
            <a:extLst>
              <a:ext uri="{FF2B5EF4-FFF2-40B4-BE49-F238E27FC236}">
                <a16:creationId xmlns:a16="http://schemas.microsoft.com/office/drawing/2014/main" id="{D75F4CD8-C74D-8E43-974A-5914CF4DE6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02400" y="2120900"/>
            <a:ext cx="152400" cy="228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2E51E-9F18-3940-81C7-3ACA9077076A}"/>
              </a:ext>
            </a:extLst>
          </p:cNvPr>
          <p:cNvSpPr txBox="1"/>
          <p:nvPr/>
        </p:nvSpPr>
        <p:spPr>
          <a:xfrm>
            <a:off x="6065802" y="5800380"/>
            <a:ext cx="505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exercise: show that ECB mode is </a:t>
            </a:r>
            <a:r>
              <a:rPr lang="en-US" u="sng" dirty="0"/>
              <a:t>not</a:t>
            </a:r>
            <a:r>
              <a:rPr lang="en-US" dirty="0"/>
              <a:t> secure</a:t>
            </a:r>
          </a:p>
        </p:txBody>
      </p:sp>
    </p:spTree>
    <p:extLst>
      <p:ext uri="{BB962C8B-B14F-4D97-AF65-F5344CB8AC3E}">
        <p14:creationId xmlns:p14="http://schemas.microsoft.com/office/powerpoint/2010/main" val="3465067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>
            <a:extLst>
              <a:ext uri="{FF2B5EF4-FFF2-40B4-BE49-F238E27FC236}">
                <a16:creationId xmlns:a16="http://schemas.microsoft.com/office/drawing/2014/main" id="{CC0E3E29-7E1E-C541-AAA9-BAC56B24D3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Chosen-Plaintext Game	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32492C0B-19AD-324C-BE33-72357A1806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9372600" cy="3849624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Attacker does not know the key</a:t>
            </a:r>
          </a:p>
          <a:p>
            <a:r>
              <a:rPr lang="en-US" altLang="en-US" sz="2400" dirty="0"/>
              <a:t>He chooses as many plaintexts as he wants, and receives the corresponding ciphertexts</a:t>
            </a:r>
          </a:p>
          <a:p>
            <a:r>
              <a:rPr lang="en-US" altLang="en-US" sz="2400" dirty="0"/>
              <a:t>When ready, he picks two plaintexts M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 and M</a:t>
            </a:r>
            <a:r>
              <a:rPr lang="en-US" altLang="en-US" sz="2400" baseline="-25000" dirty="0"/>
              <a:t>1</a:t>
            </a:r>
            <a:endParaRPr lang="en-US" altLang="en-US" sz="2400" dirty="0"/>
          </a:p>
          <a:p>
            <a:pPr lvl="1"/>
            <a:r>
              <a:rPr lang="en-US" altLang="en-US" sz="2000" dirty="0"/>
              <a:t>He is even allowed to pick plaintexts for which he previously learned ciphertexts!</a:t>
            </a:r>
            <a:endParaRPr lang="en-US" altLang="en-US" sz="2000" baseline="-25000" dirty="0"/>
          </a:p>
          <a:p>
            <a:r>
              <a:rPr lang="en-US" altLang="en-US" sz="2400" dirty="0"/>
              <a:t>He receives either a ciphertext of M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, or a ciphertext of M</a:t>
            </a:r>
            <a:r>
              <a:rPr lang="en-US" altLang="en-US" sz="2400" baseline="-25000" dirty="0"/>
              <a:t>1</a:t>
            </a:r>
            <a:endParaRPr lang="en-US" altLang="en-US" sz="2400" dirty="0"/>
          </a:p>
          <a:p>
            <a:r>
              <a:rPr lang="en-US" altLang="en-US" sz="2400" dirty="0"/>
              <a:t>He wins if he guesses correctly which one it is</a:t>
            </a:r>
          </a:p>
        </p:txBody>
      </p:sp>
    </p:spTree>
    <p:extLst>
      <p:ext uri="{BB962C8B-B14F-4D97-AF65-F5344CB8AC3E}">
        <p14:creationId xmlns:p14="http://schemas.microsoft.com/office/powerpoint/2010/main" val="32087002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>
            <a:extLst>
              <a:ext uri="{FF2B5EF4-FFF2-40B4-BE49-F238E27FC236}">
                <a16:creationId xmlns:a16="http://schemas.microsoft.com/office/drawing/2014/main" id="{E289728A-FFD6-3F44-B425-ADE9150D2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altLang="en-US"/>
            </a:br>
            <a:r>
              <a:rPr lang="en-US" altLang="en-US"/>
              <a:t>Meaning of “Leaks No Information”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6B7347CF-25B7-6A49-A1EE-EB77389B1A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8877300" cy="3849624"/>
          </a:xfrm>
          <a:noFill/>
        </p:spPr>
        <p:txBody>
          <a:bodyPr>
            <a:normAutofit/>
          </a:bodyPr>
          <a:lstStyle/>
          <a:p>
            <a:r>
              <a:rPr lang="en-US" altLang="en-US" sz="2400" dirty="0"/>
              <a:t>Idea: given a ciphertext, attacker should not be able to learn </a:t>
            </a:r>
            <a:r>
              <a:rPr lang="en-US" altLang="en-US" sz="2400" dirty="0">
                <a:solidFill>
                  <a:srgbClr val="C00000"/>
                </a:solidFill>
              </a:rPr>
              <a:t>even a single bit </a:t>
            </a:r>
            <a:r>
              <a:rPr lang="en-US" altLang="en-US" sz="2400" dirty="0"/>
              <a:t>of useful information about the plaintext</a:t>
            </a:r>
          </a:p>
          <a:p>
            <a:r>
              <a:rPr lang="en-US" altLang="en-US" sz="2400" dirty="0"/>
              <a:t>Let Enc(M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,M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</a:t>
            </a:r>
            <a:r>
              <a:rPr lang="en-US" altLang="en-US" sz="2400" dirty="0">
                <a:solidFill>
                  <a:schemeClr val="accent2"/>
                </a:solidFill>
              </a:rPr>
              <a:t>b</a:t>
            </a:r>
            <a:r>
              <a:rPr lang="en-US" altLang="en-US" sz="2400" dirty="0"/>
              <a:t>)</a:t>
            </a:r>
            <a:r>
              <a:rPr lang="en-US" altLang="en-US" sz="2400" dirty="0">
                <a:solidFill>
                  <a:schemeClr val="bg2"/>
                </a:solidFill>
              </a:rPr>
              <a:t> </a:t>
            </a:r>
            <a:r>
              <a:rPr lang="en-US" altLang="en-US" sz="2400" dirty="0"/>
              <a:t>be a “magic box” </a:t>
            </a:r>
            <a:r>
              <a:rPr lang="en-US" altLang="en-US" sz="2400" dirty="0">
                <a:sym typeface="Symbol" pitchFamily="2" charset="2"/>
              </a:rPr>
              <a:t>that returns </a:t>
            </a:r>
            <a:r>
              <a:rPr lang="en-US" altLang="en-US" sz="2400" dirty="0"/>
              <a:t>encrypted M</a:t>
            </a:r>
            <a:r>
              <a:rPr lang="en-US" altLang="en-US" sz="2400" baseline="-25000" dirty="0">
                <a:solidFill>
                  <a:schemeClr val="accent2"/>
                </a:solidFill>
              </a:rPr>
              <a:t>b</a:t>
            </a:r>
            <a:endParaRPr lang="en-US" altLang="en-US" sz="2400" dirty="0"/>
          </a:p>
          <a:p>
            <a:pPr lvl="1"/>
            <a:r>
              <a:rPr lang="en-US" altLang="en-US" sz="2000" dirty="0"/>
              <a:t>Given two plaintexts, the box always returns the ciphertext of the left plaintext or right plaintext</a:t>
            </a:r>
            <a:endParaRPr lang="en-US" altLang="en-US" sz="2000" dirty="0">
              <a:solidFill>
                <a:schemeClr val="accent2"/>
              </a:solidFill>
            </a:endParaRPr>
          </a:p>
          <a:p>
            <a:pPr lvl="1"/>
            <a:r>
              <a:rPr lang="en-US" altLang="en-US" sz="2000" dirty="0"/>
              <a:t>Attacker can use this box to obtain the ciphertext of any plaintext M by submitting M</a:t>
            </a:r>
            <a:r>
              <a:rPr lang="en-US" altLang="en-US" sz="2000" baseline="-25000" dirty="0"/>
              <a:t>0</a:t>
            </a:r>
            <a:r>
              <a:rPr lang="en-US" altLang="en-US" sz="2000" dirty="0"/>
              <a:t>=M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=M, or he can try to learn even more by submitting M</a:t>
            </a:r>
            <a:r>
              <a:rPr lang="en-US" altLang="en-US" sz="2000" baseline="-25000" dirty="0"/>
              <a:t>0</a:t>
            </a:r>
            <a:r>
              <a:rPr lang="en-US" altLang="en-US" sz="2000" dirty="0">
                <a:cs typeface="Tahoma" panose="020B0604030504040204" pitchFamily="34" charset="0"/>
              </a:rPr>
              <a:t>≠</a:t>
            </a:r>
            <a:r>
              <a:rPr lang="en-US" altLang="en-US" sz="2000" dirty="0"/>
              <a:t>M</a:t>
            </a:r>
            <a:r>
              <a:rPr lang="en-US" altLang="en-US" sz="2000" baseline="-25000" dirty="0"/>
              <a:t>1</a:t>
            </a:r>
            <a:endParaRPr lang="en-US" altLang="en-US" sz="2000" dirty="0"/>
          </a:p>
          <a:p>
            <a:r>
              <a:rPr lang="en-US" altLang="en-US" sz="2400" dirty="0"/>
              <a:t>Attacker’s goal is to learn just this one bit </a:t>
            </a:r>
            <a:r>
              <a:rPr lang="en-US" altLang="en-US" sz="2400" dirty="0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37893" name="AutoShape 4">
            <a:extLst>
              <a:ext uri="{FF2B5EF4-FFF2-40B4-BE49-F238E27FC236}">
                <a16:creationId xmlns:a16="http://schemas.microsoft.com/office/drawing/2014/main" id="{5EA47EDB-CBBD-834F-864F-9F07331AD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2500" y="5372100"/>
            <a:ext cx="749300" cy="381000"/>
          </a:xfrm>
          <a:prstGeom prst="wedgeRectCallout">
            <a:avLst>
              <a:gd name="adj1" fmla="val -98296"/>
              <a:gd name="adj2" fmla="val -57083"/>
            </a:avLst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accent2"/>
                </a:solidFill>
                <a:latin typeface="+mn-lt"/>
              </a:rPr>
              <a:t>0 or 1</a:t>
            </a:r>
          </a:p>
        </p:txBody>
      </p:sp>
    </p:spTree>
    <p:extLst>
      <p:ext uri="{BB962C8B-B14F-4D97-AF65-F5344CB8AC3E}">
        <p14:creationId xmlns:p14="http://schemas.microsoft.com/office/powerpoint/2010/main" val="1264192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3">
            <a:extLst>
              <a:ext uri="{FF2B5EF4-FFF2-40B4-BE49-F238E27FC236}">
                <a16:creationId xmlns:a16="http://schemas.microsoft.com/office/drawing/2014/main" id="{534357E4-A4F2-434B-9C98-4203FBA2E2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06500" y="1752600"/>
            <a:ext cx="8458200" cy="4462806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Consider two experiments (A is the attacker)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 altLang="en-US" sz="2000" dirty="0">
                <a:solidFill>
                  <a:srgbClr val="FF9966"/>
                </a:solidFill>
              </a:rPr>
              <a:t>	</a:t>
            </a:r>
            <a:r>
              <a:rPr lang="en-US" altLang="en-US" sz="2000" u="sng" dirty="0">
                <a:solidFill>
                  <a:srgbClr val="CC6600"/>
                </a:solidFill>
              </a:rPr>
              <a:t>Experiment 0</a:t>
            </a:r>
            <a:r>
              <a:rPr lang="en-US" altLang="en-US" sz="2000" dirty="0">
                <a:solidFill>
                  <a:srgbClr val="CC6600"/>
                </a:solidFill>
              </a:rPr>
              <a:t>	</a:t>
            </a:r>
            <a:r>
              <a:rPr lang="en-US" altLang="en-US" sz="2000" dirty="0">
                <a:solidFill>
                  <a:schemeClr val="bg2"/>
                </a:solidFill>
              </a:rPr>
              <a:t>			</a:t>
            </a:r>
            <a:r>
              <a:rPr lang="en-US" altLang="en-US" sz="2000" u="sng" dirty="0">
                <a:solidFill>
                  <a:schemeClr val="accent2"/>
                </a:solidFill>
              </a:rPr>
              <a:t>Experiment 1</a:t>
            </a:r>
            <a:endParaRPr lang="en-US" altLang="en-US" sz="2000" dirty="0">
              <a:solidFill>
                <a:schemeClr val="accent2"/>
              </a:solidFill>
            </a:endParaRP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000" dirty="0">
                <a:solidFill>
                  <a:schemeClr val="bg2"/>
                </a:solidFill>
              </a:rPr>
              <a:t>       </a:t>
            </a:r>
            <a:r>
              <a:rPr lang="en-US" altLang="en-US" sz="2000" dirty="0">
                <a:solidFill>
                  <a:srgbClr val="CC6600"/>
                </a:solidFill>
                <a:sym typeface="Symbol" pitchFamily="2" charset="2"/>
              </a:rPr>
              <a:t>A interacts with Enc(-,-,0)</a:t>
            </a:r>
            <a:r>
              <a:rPr lang="en-US" altLang="en-US" sz="2000" dirty="0">
                <a:solidFill>
                  <a:schemeClr val="bg2"/>
                </a:solidFill>
                <a:sym typeface="Symbol" pitchFamily="2" charset="2"/>
              </a:rPr>
              <a:t>		   </a:t>
            </a:r>
            <a:r>
              <a:rPr lang="en-US" altLang="en-US" sz="2000" dirty="0">
                <a:solidFill>
                  <a:schemeClr val="accent2"/>
                </a:solidFill>
                <a:sym typeface="Symbol" pitchFamily="2" charset="2"/>
              </a:rPr>
              <a:t>A interacts with</a:t>
            </a:r>
            <a:r>
              <a:rPr lang="en-US" altLang="en-US" sz="2000" dirty="0">
                <a:solidFill>
                  <a:schemeClr val="bg2"/>
                </a:solidFill>
                <a:sym typeface="Symbol" pitchFamily="2" charset="2"/>
              </a:rPr>
              <a:t> </a:t>
            </a:r>
            <a:r>
              <a:rPr lang="en-US" altLang="en-US" sz="2000" dirty="0">
                <a:solidFill>
                  <a:schemeClr val="accent2"/>
                </a:solidFill>
                <a:sym typeface="Symbol" pitchFamily="2" charset="2"/>
              </a:rPr>
              <a:t>Enc(-,-,1)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000" dirty="0">
                <a:solidFill>
                  <a:schemeClr val="bg2"/>
                </a:solidFill>
              </a:rPr>
              <a:t>       </a:t>
            </a:r>
            <a:r>
              <a:rPr lang="en-US" altLang="en-US" sz="2000" dirty="0">
                <a:solidFill>
                  <a:srgbClr val="CC6600"/>
                </a:solidFill>
              </a:rPr>
              <a:t>and outputs his guess of bit b</a:t>
            </a:r>
            <a:r>
              <a:rPr lang="en-US" altLang="en-US" sz="2000" dirty="0">
                <a:solidFill>
                  <a:schemeClr val="bg2"/>
                </a:solidFill>
              </a:rPr>
              <a:t>	   	   </a:t>
            </a:r>
            <a:r>
              <a:rPr lang="en-US" altLang="en-US" sz="2000" dirty="0">
                <a:solidFill>
                  <a:schemeClr val="accent2"/>
                </a:solidFill>
              </a:rPr>
              <a:t>and outputs his guess of bit b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/>
              <a:t>Identical except for the value of the secret bit</a:t>
            </a:r>
          </a:p>
          <a:p>
            <a:pPr lvl="1"/>
            <a:r>
              <a:rPr lang="en-US" altLang="en-US" sz="2000" dirty="0"/>
              <a:t>b is attacker’s guess of the secret bit</a:t>
            </a:r>
          </a:p>
          <a:p>
            <a:pPr>
              <a:lnSpc>
                <a:spcPct val="120000"/>
              </a:lnSpc>
            </a:pPr>
            <a:r>
              <a:rPr lang="en-US" altLang="en-US" sz="2000" dirty="0"/>
              <a:t>Attacker’s advantage is defined as</a:t>
            </a:r>
          </a:p>
          <a:p>
            <a:pPr algn="ctr">
              <a:buFont typeface="Monotype Sorts" pitchFamily="2" charset="2"/>
              <a:buNone/>
            </a:pPr>
            <a:r>
              <a:rPr lang="en-US" altLang="en-US" sz="2000" dirty="0">
                <a:solidFill>
                  <a:srgbClr val="C00000"/>
                </a:solidFill>
              </a:rPr>
              <a:t>| Prob(A outputs 1 in Exp0) - Prob(A outputs 1 in Exp1)) |</a:t>
            </a:r>
          </a:p>
          <a:p>
            <a:r>
              <a:rPr lang="en-US" altLang="en-US" sz="2000" dirty="0"/>
              <a:t>Encryption scheme is chosen-plaintext secure if this advantage is negligible for any efficient 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898B32-02C6-DF42-8342-D96DC9365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Chosen-Plaintext Security</a:t>
            </a:r>
          </a:p>
        </p:txBody>
      </p:sp>
    </p:spTree>
    <p:extLst>
      <p:ext uri="{BB962C8B-B14F-4D97-AF65-F5344CB8AC3E}">
        <p14:creationId xmlns:p14="http://schemas.microsoft.com/office/powerpoint/2010/main" val="839565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encryption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924300" y="3886200"/>
            <a:ext cx="742950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Enc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96150" y="3886200"/>
            <a:ext cx="742950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</a:t>
            </a:r>
          </a:p>
        </p:txBody>
      </p:sp>
      <p:sp>
        <p:nvSpPr>
          <p:cNvPr id="8" name="Rectangle 7"/>
          <p:cNvSpPr/>
          <p:nvPr/>
        </p:nvSpPr>
        <p:spPr>
          <a:xfrm>
            <a:off x="5581650" y="2343150"/>
            <a:ext cx="742950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5643" y="2000250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generation</a:t>
            </a:r>
          </a:p>
        </p:txBody>
      </p:sp>
      <p:cxnSp>
        <p:nvCxnSpPr>
          <p:cNvPr id="12" name="Straight Arrow Connector 11"/>
          <p:cNvCxnSpPr>
            <a:endCxn id="8" idx="1"/>
          </p:cNvCxnSpPr>
          <p:nvPr/>
        </p:nvCxnSpPr>
        <p:spPr>
          <a:xfrm>
            <a:off x="5238750" y="2686050"/>
            <a:ext cx="342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04070" y="25146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k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981700" y="3028950"/>
            <a:ext cx="0" cy="342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67401" y="331135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cxnSp>
        <p:nvCxnSpPr>
          <p:cNvPr id="19" name="Elbow Connector 18"/>
          <p:cNvCxnSpPr>
            <a:stCxn id="17" idx="1"/>
            <a:endCxn id="6" idx="0"/>
          </p:cNvCxnSpPr>
          <p:nvPr/>
        </p:nvCxnSpPr>
        <p:spPr>
          <a:xfrm rot="10800000" flipV="1">
            <a:off x="4295775" y="3496018"/>
            <a:ext cx="1571626" cy="39018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7" idx="3"/>
            <a:endCxn id="7" idx="0"/>
          </p:cNvCxnSpPr>
          <p:nvPr/>
        </p:nvCxnSpPr>
        <p:spPr>
          <a:xfrm>
            <a:off x="6173895" y="3496018"/>
            <a:ext cx="1493730" cy="39018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581400" y="4054301"/>
            <a:ext cx="342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323571" y="388285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m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587480" y="4397201"/>
            <a:ext cx="342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95651" y="422575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673330" y="4229100"/>
            <a:ext cx="342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17194" y="405765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953250" y="4229100"/>
            <a:ext cx="342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91671" y="405765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039100" y="4229100"/>
            <a:ext cx="342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06171" y="3948755"/>
            <a:ext cx="715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or </a:t>
            </a:r>
          </a:p>
          <a:p>
            <a:r>
              <a:rPr lang="en-US" dirty="0"/>
              <a:t>error</a:t>
            </a:r>
          </a:p>
        </p:txBody>
      </p:sp>
      <p:sp>
        <p:nvSpPr>
          <p:cNvPr id="33" name="Right Brace 32"/>
          <p:cNvSpPr/>
          <p:nvPr/>
        </p:nvSpPr>
        <p:spPr>
          <a:xfrm>
            <a:off x="7924800" y="2277250"/>
            <a:ext cx="628650" cy="138035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553452" y="2622202"/>
            <a:ext cx="1144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Handled</a:t>
            </a:r>
          </a:p>
          <a:p>
            <a:r>
              <a:rPr lang="en-US" dirty="0"/>
              <a:t>in TLS key</a:t>
            </a:r>
          </a:p>
          <a:p>
            <a:r>
              <a:rPr lang="en-US" dirty="0"/>
              <a:t>exchange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95651" y="2476773"/>
            <a:ext cx="1524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fresh </a:t>
            </a:r>
          </a:p>
          <a:p>
            <a:r>
              <a:rPr lang="en-US" dirty="0"/>
              <a:t>random bits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53306" y="4637901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is a </a:t>
            </a:r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808409" y="5486400"/>
            <a:ext cx="780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Correctness: Dec(K, Enc(K,R,M)) = M with probability 1 over randomness R used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816216" y="5900782"/>
            <a:ext cx="648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Kerckhoffs</a:t>
            </a:r>
            <a:r>
              <a:rPr lang="en-US" dirty="0"/>
              <a:t>’ principle: which parts are public and which are secret?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568817" y="3513561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Optional</a:t>
            </a:r>
            <a:endParaRPr lang="en-US" dirty="0"/>
          </a:p>
        </p:txBody>
      </p:sp>
      <p:cxnSp>
        <p:nvCxnSpPr>
          <p:cNvPr id="40" name="Straight Arrow Connector 39"/>
          <p:cNvCxnSpPr>
            <a:cxnSpLocks/>
          </p:cNvCxnSpPr>
          <p:nvPr/>
        </p:nvCxnSpPr>
        <p:spPr>
          <a:xfrm>
            <a:off x="3271820" y="3815422"/>
            <a:ext cx="132050" cy="136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8FFAC4B-A46D-B845-A095-C118EB2675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7115" y="1869787"/>
            <a:ext cx="17267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Where do these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come from?</a:t>
            </a:r>
          </a:p>
        </p:txBody>
      </p:sp>
      <p:sp>
        <p:nvSpPr>
          <p:cNvPr id="42" name="Line 17">
            <a:extLst>
              <a:ext uri="{FF2B5EF4-FFF2-40B4-BE49-F238E27FC236}">
                <a16:creationId xmlns:a16="http://schemas.microsoft.com/office/drawing/2014/main" id="{B5848385-F89B-824A-AE2D-9A813459FD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562" y="2285757"/>
            <a:ext cx="275009" cy="275412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0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4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23" name="Rectangle 3">
            <a:extLst>
              <a:ext uri="{FF2B5EF4-FFF2-40B4-BE49-F238E27FC236}">
                <a16:creationId xmlns:a16="http://schemas.microsoft.com/office/drawing/2014/main" id="{1FFC3AFC-E75C-8E49-984A-B64EA4374B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55700" y="1828800"/>
            <a:ext cx="8458200" cy="4386606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solidFill>
                  <a:srgbClr val="C00000"/>
                </a:solidFill>
              </a:rPr>
              <a:t>Any deterministic, stateless symmetric encryption scheme is insecure </a:t>
            </a:r>
          </a:p>
          <a:p>
            <a:pPr lvl="1"/>
            <a:r>
              <a:rPr lang="en-US" altLang="en-US" sz="2000" dirty="0"/>
              <a:t>Attacker can easily distinguish encryptions of different plaintexts from encryptions of identical plaintexts</a:t>
            </a:r>
          </a:p>
          <a:p>
            <a:pPr lvl="1"/>
            <a:r>
              <a:rPr lang="en-US" altLang="en-US" sz="2000" dirty="0"/>
              <a:t>This includes ECB mode of common block ciphers!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 altLang="en-US" sz="2000" dirty="0">
                <a:solidFill>
                  <a:srgbClr val="FF9966"/>
                </a:solidFill>
              </a:rPr>
              <a:t>	</a:t>
            </a:r>
            <a:r>
              <a:rPr lang="en-US" altLang="en-US" sz="2000" u="sng" dirty="0">
                <a:solidFill>
                  <a:srgbClr val="CC6600"/>
                </a:solidFill>
              </a:rPr>
              <a:t>Attacker A interacts with </a:t>
            </a:r>
            <a:r>
              <a:rPr lang="en-US" altLang="en-US" sz="2000" u="sng" dirty="0">
                <a:solidFill>
                  <a:srgbClr val="CC6600"/>
                </a:solidFill>
                <a:sym typeface="Symbol" pitchFamily="2" charset="2"/>
              </a:rPr>
              <a:t>Enc(-,-,b)</a:t>
            </a:r>
            <a:endParaRPr lang="en-US" altLang="en-US" sz="2000" u="sng" dirty="0">
              <a:solidFill>
                <a:srgbClr val="CC6600"/>
              </a:solidFill>
            </a:endParaRPr>
          </a:p>
          <a:p>
            <a:pPr>
              <a:buFont typeface="Monotype Sorts" pitchFamily="2" charset="2"/>
              <a:buNone/>
            </a:pPr>
            <a:r>
              <a:rPr lang="en-US" altLang="en-US" sz="2000" dirty="0">
                <a:solidFill>
                  <a:srgbClr val="CC6600"/>
                </a:solidFill>
              </a:rPr>
              <a:t>	   Let X,Y be any two different plaintexts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>
                <a:solidFill>
                  <a:srgbClr val="CC6600"/>
                </a:solidFill>
              </a:rPr>
              <a:t>       C</a:t>
            </a:r>
            <a:r>
              <a:rPr lang="en-US" altLang="en-US" sz="2000" baseline="-25000" dirty="0">
                <a:solidFill>
                  <a:srgbClr val="CC6600"/>
                </a:solidFill>
              </a:rPr>
              <a:t>1</a:t>
            </a:r>
            <a:r>
              <a:rPr lang="en-US" altLang="en-US" sz="2000" dirty="0">
                <a:solidFill>
                  <a:srgbClr val="CC6600"/>
                </a:solidFill>
              </a:rPr>
              <a:t> </a:t>
            </a:r>
            <a:r>
              <a:rPr lang="en-US" altLang="en-US" sz="2000" dirty="0">
                <a:solidFill>
                  <a:srgbClr val="CC6600"/>
                </a:solidFill>
                <a:sym typeface="Symbol" pitchFamily="2" charset="2"/>
              </a:rPr>
              <a:t> Enc(</a:t>
            </a:r>
            <a:r>
              <a:rPr lang="en-US" altLang="en-US" sz="2000" dirty="0" err="1">
                <a:solidFill>
                  <a:srgbClr val="CC6600"/>
                </a:solidFill>
                <a:sym typeface="Symbol" pitchFamily="2" charset="2"/>
              </a:rPr>
              <a:t>X,X,b</a:t>
            </a:r>
            <a:r>
              <a:rPr lang="en-US" altLang="en-US" sz="2000" dirty="0">
                <a:solidFill>
                  <a:srgbClr val="CC6600"/>
                </a:solidFill>
                <a:sym typeface="Symbol" pitchFamily="2" charset="2"/>
              </a:rPr>
              <a:t>);   </a:t>
            </a:r>
            <a:r>
              <a:rPr lang="en-US" altLang="en-US" sz="2000" dirty="0">
                <a:solidFill>
                  <a:srgbClr val="CC6600"/>
                </a:solidFill>
              </a:rPr>
              <a:t>C</a:t>
            </a:r>
            <a:r>
              <a:rPr lang="en-US" altLang="en-US" sz="2000" baseline="-25000" dirty="0">
                <a:solidFill>
                  <a:srgbClr val="CC6600"/>
                </a:solidFill>
              </a:rPr>
              <a:t>2</a:t>
            </a:r>
            <a:r>
              <a:rPr lang="en-US" altLang="en-US" sz="2000" dirty="0">
                <a:solidFill>
                  <a:srgbClr val="CC6600"/>
                </a:solidFill>
              </a:rPr>
              <a:t> </a:t>
            </a:r>
            <a:r>
              <a:rPr lang="en-US" altLang="en-US" sz="2000" dirty="0">
                <a:solidFill>
                  <a:srgbClr val="CC6600"/>
                </a:solidFill>
                <a:sym typeface="Symbol" pitchFamily="2" charset="2"/>
              </a:rPr>
              <a:t> Enc(</a:t>
            </a:r>
            <a:r>
              <a:rPr lang="en-US" altLang="en-US" sz="2000" dirty="0" err="1">
                <a:solidFill>
                  <a:srgbClr val="CC6600"/>
                </a:solidFill>
                <a:sym typeface="Symbol" pitchFamily="2" charset="2"/>
              </a:rPr>
              <a:t>X,Y,b</a:t>
            </a:r>
            <a:r>
              <a:rPr lang="en-US" altLang="en-US" sz="2000" dirty="0">
                <a:solidFill>
                  <a:srgbClr val="CC6600"/>
                </a:solidFill>
                <a:sym typeface="Symbol" pitchFamily="2" charset="2"/>
              </a:rPr>
              <a:t>);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>
                <a:solidFill>
                  <a:srgbClr val="CC6600"/>
                </a:solidFill>
              </a:rPr>
              <a:t>       If C</a:t>
            </a:r>
            <a:r>
              <a:rPr lang="en-US" altLang="en-US" sz="2000" baseline="-25000" dirty="0">
                <a:solidFill>
                  <a:srgbClr val="CC6600"/>
                </a:solidFill>
              </a:rPr>
              <a:t>1</a:t>
            </a:r>
            <a:r>
              <a:rPr lang="en-US" altLang="en-US" sz="2000" dirty="0">
                <a:solidFill>
                  <a:srgbClr val="CC6600"/>
                </a:solidFill>
              </a:rPr>
              <a:t>=C</a:t>
            </a:r>
            <a:r>
              <a:rPr lang="en-US" altLang="en-US" sz="2000" baseline="-25000" dirty="0">
                <a:solidFill>
                  <a:srgbClr val="CC6600"/>
                </a:solidFill>
              </a:rPr>
              <a:t>2</a:t>
            </a:r>
            <a:r>
              <a:rPr lang="en-US" altLang="en-US" sz="2000" dirty="0">
                <a:solidFill>
                  <a:srgbClr val="CC6600"/>
                </a:solidFill>
              </a:rPr>
              <a:t> then b=0 else b=1</a:t>
            </a:r>
          </a:p>
          <a:p>
            <a:pPr>
              <a:lnSpc>
                <a:spcPct val="120000"/>
              </a:lnSpc>
            </a:pPr>
            <a:r>
              <a:rPr lang="en-US" altLang="en-US" sz="2000" dirty="0"/>
              <a:t>The advantage of this attacker A is 1</a:t>
            </a:r>
          </a:p>
          <a:p>
            <a:pPr algn="ctr">
              <a:buFont typeface="Monotype Sorts" pitchFamily="2" charset="2"/>
              <a:buNone/>
            </a:pPr>
            <a:r>
              <a:rPr lang="en-US" altLang="en-US" sz="2000" dirty="0">
                <a:solidFill>
                  <a:srgbClr val="C00000"/>
                </a:solidFill>
              </a:rPr>
              <a:t>Prob(A outputs 1 if b=0)=0    Prob(A outputs 1 if b=1)=1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734D85-09A9-6343-9EA6-AECE94C8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</p:spTree>
    <p:extLst>
      <p:ext uri="{BB962C8B-B14F-4D97-AF65-F5344CB8AC3E}">
        <p14:creationId xmlns:p14="http://schemas.microsoft.com/office/powerpoint/2010/main" val="83007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3402" y="3520900"/>
            <a:ext cx="905546" cy="892968"/>
          </a:xfrm>
          <a:prstGeom prst="rect">
            <a:avLst/>
          </a:prstGeom>
          <a:noFill/>
        </p:spPr>
      </p:pic>
      <p:pic>
        <p:nvPicPr>
          <p:cNvPr id="5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83115" y="3578053"/>
            <a:ext cx="584309" cy="115609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611612" y="3181349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</a:t>
            </a:r>
            <a:r>
              <a:rPr lang="en-US" dirty="0">
                <a:solidFill>
                  <a:srgbClr val="008000"/>
                </a:solidFill>
              </a:rPr>
              <a:t>s</a:t>
            </a:r>
            <a:r>
              <a:rPr lang="en-US" dirty="0"/>
              <a:t>://</a:t>
            </a:r>
            <a:r>
              <a:rPr lang="en-US" dirty="0" err="1"/>
              <a:t>amazon.com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327803" y="3920951"/>
            <a:ext cx="3600450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 flipV="1">
            <a:off x="3327803" y="4035250"/>
            <a:ext cx="3600450" cy="23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327803" y="4149551"/>
            <a:ext cx="3600450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 flipV="1">
            <a:off x="3327803" y="4263851"/>
            <a:ext cx="3600450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56302" y="43210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81587" y="44353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81351" y="4840070"/>
            <a:ext cx="321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Enc(K,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“Quantity: 100 , </a:t>
            </a:r>
          </a:p>
          <a:p>
            <a:r>
              <a:rPr lang="en-US" dirty="0"/>
              <a:t> CC#:  5415431230123456”</a:t>
            </a:r>
            <a:r>
              <a:rPr lang="en-US" dirty="0">
                <a:solidFill>
                  <a:srgbClr val="008000"/>
                </a:solidFill>
              </a:rPr>
              <a:t>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296536" y="4823936"/>
            <a:ext cx="3543300" cy="994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9801" y="4615342"/>
            <a:ext cx="945356" cy="858995"/>
          </a:xfrm>
          <a:prstGeom prst="rect">
            <a:avLst/>
          </a:prstGeom>
          <a:noFill/>
        </p:spPr>
      </p:pic>
      <p:sp>
        <p:nvSpPr>
          <p:cNvPr id="19" name="Rounded Rectangular Callout 18"/>
          <p:cNvSpPr/>
          <p:nvPr/>
        </p:nvSpPr>
        <p:spPr>
          <a:xfrm>
            <a:off x="8200472" y="4429345"/>
            <a:ext cx="1885950" cy="652919"/>
          </a:xfrm>
          <a:prstGeom prst="wedgeRoundRectCallout">
            <a:avLst>
              <a:gd name="adj1" fmla="val -75080"/>
              <a:gd name="adj2" fmla="val -5744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Something’s fishy</a:t>
            </a:r>
            <a:r>
              <a:rPr lang="mr-IN" sz="1600" dirty="0"/>
              <a:t>…</a:t>
            </a:r>
            <a:r>
              <a:rPr lang="en-US" sz="1600" dirty="0"/>
              <a:t> I’ll discard this.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0170" y="1966143"/>
            <a:ext cx="8169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Goal: Hide message (confidentiality) and detect tampering (integrity)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6800" y="2425322"/>
            <a:ext cx="842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Can build by combining encryption with message authentication scheme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0FD27-1AD9-3D45-B62B-83A4494F7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Authenticated Encryption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A01C14-3EA7-C042-ADE4-CFE3EF74CF4A}"/>
              </a:ext>
            </a:extLst>
          </p:cNvPr>
          <p:cNvSpPr/>
          <p:nvPr/>
        </p:nvSpPr>
        <p:spPr>
          <a:xfrm>
            <a:off x="4633212" y="5526554"/>
            <a:ext cx="1096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10000000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B50C9B-16B5-8843-A644-7EEF6A1958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69897" y="5036682"/>
            <a:ext cx="516260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1300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Authentication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924300" y="3886200"/>
            <a:ext cx="742950" cy="685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Tag</a:t>
            </a:r>
          </a:p>
        </p:txBody>
      </p:sp>
      <p:sp>
        <p:nvSpPr>
          <p:cNvPr id="7" name="Rectangle 6"/>
          <p:cNvSpPr/>
          <p:nvPr/>
        </p:nvSpPr>
        <p:spPr>
          <a:xfrm>
            <a:off x="7296150" y="3886200"/>
            <a:ext cx="742950" cy="685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81650" y="2343150"/>
            <a:ext cx="742950" cy="685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5643" y="2000250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generation</a:t>
            </a:r>
          </a:p>
        </p:txBody>
      </p:sp>
      <p:cxnSp>
        <p:nvCxnSpPr>
          <p:cNvPr id="12" name="Straight Arrow Connector 11"/>
          <p:cNvCxnSpPr>
            <a:endCxn id="8" idx="1"/>
          </p:cNvCxnSpPr>
          <p:nvPr/>
        </p:nvCxnSpPr>
        <p:spPr>
          <a:xfrm>
            <a:off x="5238750" y="2686050"/>
            <a:ext cx="342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04070" y="251460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k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981700" y="3028950"/>
            <a:ext cx="0" cy="342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67401" y="331135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cxnSp>
        <p:nvCxnSpPr>
          <p:cNvPr id="19" name="Elbow Connector 18"/>
          <p:cNvCxnSpPr>
            <a:stCxn id="17" idx="1"/>
            <a:endCxn id="6" idx="0"/>
          </p:cNvCxnSpPr>
          <p:nvPr/>
        </p:nvCxnSpPr>
        <p:spPr>
          <a:xfrm rot="10800000" flipV="1">
            <a:off x="4295775" y="3496018"/>
            <a:ext cx="1571626" cy="39018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7" idx="3"/>
            <a:endCxn id="7" idx="0"/>
          </p:cNvCxnSpPr>
          <p:nvPr/>
        </p:nvCxnSpPr>
        <p:spPr>
          <a:xfrm>
            <a:off x="6173895" y="3496018"/>
            <a:ext cx="1493730" cy="39018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581400" y="4054301"/>
            <a:ext cx="342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346721" y="38828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587480" y="4397201"/>
            <a:ext cx="342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67050" y="422575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Msg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673330" y="4229100"/>
            <a:ext cx="342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17193" y="405765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953250" y="4397201"/>
            <a:ext cx="342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91670" y="422575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039100" y="4229100"/>
            <a:ext cx="342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406172" y="4054302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or 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81201" y="2438400"/>
            <a:ext cx="2914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Optional. If no randomness, then called </a:t>
            </a:r>
            <a:r>
              <a:rPr lang="en-US" dirty="0">
                <a:solidFill>
                  <a:srgbClr val="C00000"/>
                </a:solidFill>
              </a:rPr>
              <a:t>Message Authentication Code (MAC)</a:t>
            </a:r>
          </a:p>
        </p:txBody>
      </p:sp>
      <p:cxnSp>
        <p:nvCxnSpPr>
          <p:cNvPr id="40" name="Straight Arrow Connector 39"/>
          <p:cNvCxnSpPr>
            <a:cxnSpLocks/>
            <a:endCxn id="24" idx="0"/>
          </p:cNvCxnSpPr>
          <p:nvPr/>
        </p:nvCxnSpPr>
        <p:spPr>
          <a:xfrm>
            <a:off x="3478640" y="3371850"/>
            <a:ext cx="24535" cy="5110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953250" y="4054301"/>
            <a:ext cx="342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476360" y="388285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Msg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875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/>
          <p:nvPr/>
        </p:nvCxnSpPr>
        <p:spPr>
          <a:xfrm flipV="1">
            <a:off x="2573154" y="2355851"/>
            <a:ext cx="3600450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187476" y="2679700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22790" y="1917700"/>
            <a:ext cx="9348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/>
              <a:t>Msg</a:t>
            </a:r>
            <a:r>
              <a:rPr lang="en-US" sz="2100" dirty="0"/>
              <a:t>, T</a:t>
            </a:r>
          </a:p>
        </p:txBody>
      </p:sp>
      <p:pic>
        <p:nvPicPr>
          <p:cNvPr id="25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35433" y="2525556"/>
            <a:ext cx="945356" cy="858995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1562101" y="2679700"/>
            <a:ext cx="89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24474" y="2364601"/>
            <a:ext cx="3273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8250" y="2369647"/>
            <a:ext cx="3273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K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318468" y="2369648"/>
            <a:ext cx="5883" cy="32910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3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1679905" y="1893638"/>
            <a:ext cx="758497" cy="747962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1195789" y="3481101"/>
            <a:ext cx="56557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algorithms: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Tag</a:t>
            </a:r>
            <a:r>
              <a:rPr lang="en-US" sz="2400" dirty="0"/>
              <a:t>(</a:t>
            </a:r>
            <a:r>
              <a:rPr lang="en-US" sz="2400" dirty="0" err="1"/>
              <a:t>K,Msg</a:t>
            </a:r>
            <a:r>
              <a:rPr lang="en-US" sz="2400" dirty="0"/>
              <a:t>) outputs a tag T</a:t>
            </a:r>
          </a:p>
          <a:p>
            <a:r>
              <a:rPr lang="en-US" sz="2400" dirty="0">
                <a:solidFill>
                  <a:srgbClr val="C00000"/>
                </a:solidFill>
              </a:rPr>
              <a:t>Verify</a:t>
            </a:r>
            <a:r>
              <a:rPr lang="en-US" sz="2400" dirty="0"/>
              <a:t>(</a:t>
            </a:r>
            <a:r>
              <a:rPr lang="en-US" sz="2400" dirty="0" err="1"/>
              <a:t>K,Msg,T</a:t>
            </a:r>
            <a:r>
              <a:rPr lang="en-US" sz="2400" dirty="0"/>
              <a:t>) outputs 0/1  (invalid / valid)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95791" y="4704156"/>
            <a:ext cx="93746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Security: No computationally efficient attacker can forge tags for a new message even when attacker gets </a:t>
            </a:r>
          </a:p>
          <a:p>
            <a:r>
              <a:rPr lang="en-US" sz="2400" dirty="0"/>
              <a:t>	   (Msg</a:t>
            </a:r>
            <a:r>
              <a:rPr lang="en-US" sz="2400" baseline="-25000" dirty="0"/>
              <a:t>1</a:t>
            </a:r>
            <a:r>
              <a:rPr lang="en-US" sz="2400" dirty="0"/>
              <a:t> , T</a:t>
            </a:r>
            <a:r>
              <a:rPr lang="en-US" sz="2400" baseline="-25000" dirty="0"/>
              <a:t>1</a:t>
            </a:r>
            <a:r>
              <a:rPr lang="en-US" sz="2400" dirty="0"/>
              <a:t>) , (Msg</a:t>
            </a:r>
            <a:r>
              <a:rPr lang="en-US" sz="2400" baseline="-25000" dirty="0"/>
              <a:t>2</a:t>
            </a:r>
            <a:r>
              <a:rPr lang="en-US" sz="2400" dirty="0"/>
              <a:t>, T</a:t>
            </a:r>
            <a:r>
              <a:rPr lang="en-US" sz="2400" baseline="-25000" dirty="0"/>
              <a:t>2</a:t>
            </a:r>
            <a:r>
              <a:rPr lang="en-US" sz="2400" dirty="0"/>
              <a:t>), … , (</a:t>
            </a:r>
            <a:r>
              <a:rPr lang="en-US" sz="2400" dirty="0" err="1"/>
              <a:t>Msg</a:t>
            </a:r>
            <a:r>
              <a:rPr lang="en-US" sz="2400" baseline="-25000" dirty="0" err="1"/>
              <a:t>q</a:t>
            </a:r>
            <a:r>
              <a:rPr lang="en-US" sz="2400" dirty="0"/>
              <a:t> , </a:t>
            </a:r>
            <a:r>
              <a:rPr lang="en-US" sz="2400" dirty="0" err="1"/>
              <a:t>T</a:t>
            </a:r>
            <a:r>
              <a:rPr lang="en-US" sz="2400" baseline="-25000" dirty="0" err="1"/>
              <a:t>q</a:t>
            </a:r>
            <a:r>
              <a:rPr lang="en-US" sz="2400" dirty="0"/>
              <a:t>) </a:t>
            </a:r>
          </a:p>
          <a:p>
            <a:r>
              <a:rPr lang="en-US" sz="2400" dirty="0"/>
              <a:t>for messages of his choosing and reasonably large q </a:t>
            </a:r>
          </a:p>
        </p:txBody>
      </p:sp>
      <p:pic>
        <p:nvPicPr>
          <p:cNvPr id="19" name="Picture 3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DEC909CA-FA30-9441-9E59-F0C634E75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83015" y="1841502"/>
            <a:ext cx="584309" cy="115609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25AAEB-4CAA-BD44-89BD-D3BC09D5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8855846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152900" y="3262319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K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467350" y="3262319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K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724650" y="3262319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K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5501754" y="2571751"/>
            <a:ext cx="495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766098" y="2571751"/>
            <a:ext cx="495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212783" y="2571751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M1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458851" y="2857502"/>
            <a:ext cx="0" cy="404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746652" y="3688192"/>
            <a:ext cx="0" cy="37255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5400000">
            <a:off x="6882408" y="3816183"/>
            <a:ext cx="256580" cy="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438650" y="3688192"/>
            <a:ext cx="596" cy="37255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6856582" y="3887621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92480" y="1943101"/>
            <a:ext cx="4993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Split message into blocks </a:t>
            </a:r>
            <a:r>
              <a:rPr lang="en-US" sz="2400" dirty="0">
                <a:solidFill>
                  <a:srgbClr val="00B050"/>
                </a:solidFill>
              </a:rPr>
              <a:t>M1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0B050"/>
                </a:solidFill>
              </a:rPr>
              <a:t> M2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0B050"/>
                </a:solidFill>
              </a:rPr>
              <a:t> M3</a:t>
            </a:r>
            <a:endParaRPr lang="en-US" sz="24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742345" y="2852733"/>
            <a:ext cx="0" cy="404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0"/>
          <p:cNvSpPr>
            <a:spLocks noChangeArrowheads="1"/>
          </p:cNvSpPr>
          <p:nvPr/>
        </p:nvSpPr>
        <p:spPr bwMode="auto">
          <a:xfrm flipV="1">
            <a:off x="5664995" y="2967033"/>
            <a:ext cx="145256" cy="146447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1"/>
          <p:cNvSpPr>
            <a:spLocks noChangeShapeType="1"/>
          </p:cNvSpPr>
          <p:nvPr/>
        </p:nvSpPr>
        <p:spPr bwMode="auto">
          <a:xfrm flipV="1">
            <a:off x="5664995" y="3040850"/>
            <a:ext cx="145256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030601" y="2857502"/>
            <a:ext cx="0" cy="404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0"/>
          <p:cNvSpPr>
            <a:spLocks noChangeArrowheads="1"/>
          </p:cNvSpPr>
          <p:nvPr/>
        </p:nvSpPr>
        <p:spPr bwMode="auto">
          <a:xfrm flipV="1">
            <a:off x="6953251" y="2971802"/>
            <a:ext cx="145256" cy="146447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31"/>
          <p:cNvSpPr>
            <a:spLocks noChangeShapeType="1"/>
          </p:cNvSpPr>
          <p:nvPr/>
        </p:nvSpPr>
        <p:spPr bwMode="auto">
          <a:xfrm flipV="1">
            <a:off x="6953251" y="3045619"/>
            <a:ext cx="145256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2" name="Elbow Connector 11"/>
          <p:cNvCxnSpPr>
            <a:endCxn id="35" idx="2"/>
          </p:cNvCxnSpPr>
          <p:nvPr/>
        </p:nvCxnSpPr>
        <p:spPr>
          <a:xfrm flipV="1">
            <a:off x="4438651" y="3040256"/>
            <a:ext cx="1226344" cy="102049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38" idx="2"/>
          </p:cNvCxnSpPr>
          <p:nvPr/>
        </p:nvCxnSpPr>
        <p:spPr>
          <a:xfrm flipV="1">
            <a:off x="5746653" y="3045023"/>
            <a:ext cx="1206598" cy="1015722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6714" y="4629152"/>
            <a:ext cx="53639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a secure MAC</a:t>
            </a:r>
            <a:r>
              <a:rPr lang="en-US" sz="2400" b="1" dirty="0"/>
              <a:t> 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if K used only on same-length messages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9AB2F-A174-FE43-B1D9-A379F3EF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CBC-MAC</a:t>
            </a:r>
          </a:p>
        </p:txBody>
      </p:sp>
    </p:spTree>
    <p:extLst>
      <p:ext uri="{BB962C8B-B14F-4D97-AF65-F5344CB8AC3E}">
        <p14:creationId xmlns:p14="http://schemas.microsoft.com/office/powerpoint/2010/main" val="40707376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55850" y="3120427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70300" y="3120427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27600" y="3120427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23139" y="2429859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M1</a:t>
            </a:r>
          </a:p>
        </p:txBody>
      </p:sp>
      <p:sp>
        <p:nvSpPr>
          <p:cNvPr id="8" name="Rectangle 7"/>
          <p:cNvSpPr/>
          <p:nvPr/>
        </p:nvSpPr>
        <p:spPr>
          <a:xfrm>
            <a:off x="4969048" y="2429859"/>
            <a:ext cx="495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M2</a:t>
            </a:r>
          </a:p>
        </p:txBody>
      </p:sp>
      <p:sp>
        <p:nvSpPr>
          <p:cNvPr id="9" name="Rectangle 8"/>
          <p:cNvSpPr/>
          <p:nvPr/>
        </p:nvSpPr>
        <p:spPr>
          <a:xfrm>
            <a:off x="2403709" y="2429859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|M|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61801" y="2715610"/>
            <a:ext cx="0" cy="404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49602" y="3546300"/>
            <a:ext cx="0" cy="37255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5085358" y="3674291"/>
            <a:ext cx="256580" cy="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641600" y="3546300"/>
            <a:ext cx="596" cy="37255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059532" y="3745729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45295" y="2710841"/>
            <a:ext cx="0" cy="404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30"/>
          <p:cNvSpPr>
            <a:spLocks noChangeArrowheads="1"/>
          </p:cNvSpPr>
          <p:nvPr/>
        </p:nvSpPr>
        <p:spPr bwMode="auto">
          <a:xfrm flipV="1">
            <a:off x="3867945" y="2825141"/>
            <a:ext cx="145256" cy="146447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31"/>
          <p:cNvSpPr>
            <a:spLocks noChangeShapeType="1"/>
          </p:cNvSpPr>
          <p:nvPr/>
        </p:nvSpPr>
        <p:spPr bwMode="auto">
          <a:xfrm flipV="1">
            <a:off x="3867945" y="2898958"/>
            <a:ext cx="145256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233551" y="2715610"/>
            <a:ext cx="0" cy="404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30"/>
          <p:cNvSpPr>
            <a:spLocks noChangeArrowheads="1"/>
          </p:cNvSpPr>
          <p:nvPr/>
        </p:nvSpPr>
        <p:spPr bwMode="auto">
          <a:xfrm flipV="1">
            <a:off x="5156201" y="2829910"/>
            <a:ext cx="145256" cy="146447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31"/>
          <p:cNvSpPr>
            <a:spLocks noChangeShapeType="1"/>
          </p:cNvSpPr>
          <p:nvPr/>
        </p:nvSpPr>
        <p:spPr bwMode="auto">
          <a:xfrm flipV="1">
            <a:off x="5156201" y="2903727"/>
            <a:ext cx="145256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3" name="Elbow Connector 22"/>
          <p:cNvCxnSpPr>
            <a:endCxn id="18" idx="2"/>
          </p:cNvCxnSpPr>
          <p:nvPr/>
        </p:nvCxnSpPr>
        <p:spPr>
          <a:xfrm flipV="1">
            <a:off x="2641601" y="2898364"/>
            <a:ext cx="1226344" cy="102049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endCxn id="21" idx="2"/>
          </p:cNvCxnSpPr>
          <p:nvPr/>
        </p:nvCxnSpPr>
        <p:spPr>
          <a:xfrm flipV="1">
            <a:off x="3949603" y="2903131"/>
            <a:ext cx="1206598" cy="1015722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330450" y="5245224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K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644900" y="5245224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K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902200" y="5245224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K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679304" y="4554656"/>
            <a:ext cx="495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943648" y="4554656"/>
            <a:ext cx="495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390332" y="4554656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M1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636401" y="4840407"/>
            <a:ext cx="0" cy="404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24202" y="5671097"/>
            <a:ext cx="0" cy="37255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2616200" y="5671097"/>
            <a:ext cx="596" cy="37255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919895" y="4835638"/>
            <a:ext cx="0" cy="404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Oval 30"/>
          <p:cNvSpPr>
            <a:spLocks noChangeArrowheads="1"/>
          </p:cNvSpPr>
          <p:nvPr/>
        </p:nvSpPr>
        <p:spPr bwMode="auto">
          <a:xfrm flipV="1">
            <a:off x="3842545" y="4949938"/>
            <a:ext cx="145256" cy="146447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31"/>
          <p:cNvSpPr>
            <a:spLocks noChangeShapeType="1"/>
          </p:cNvSpPr>
          <p:nvPr/>
        </p:nvSpPr>
        <p:spPr bwMode="auto">
          <a:xfrm flipV="1">
            <a:off x="3842545" y="5023754"/>
            <a:ext cx="145256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208151" y="4840407"/>
            <a:ext cx="0" cy="4048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Oval 30"/>
          <p:cNvSpPr>
            <a:spLocks noChangeArrowheads="1"/>
          </p:cNvSpPr>
          <p:nvPr/>
        </p:nvSpPr>
        <p:spPr bwMode="auto">
          <a:xfrm flipV="1">
            <a:off x="5130801" y="4954707"/>
            <a:ext cx="145256" cy="146447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31"/>
          <p:cNvSpPr>
            <a:spLocks noChangeShapeType="1"/>
          </p:cNvSpPr>
          <p:nvPr/>
        </p:nvSpPr>
        <p:spPr bwMode="auto">
          <a:xfrm flipV="1">
            <a:off x="5130801" y="5028524"/>
            <a:ext cx="145256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2" name="Elbow Connector 41"/>
          <p:cNvCxnSpPr>
            <a:endCxn id="37" idx="2"/>
          </p:cNvCxnSpPr>
          <p:nvPr/>
        </p:nvCxnSpPr>
        <p:spPr>
          <a:xfrm flipV="1">
            <a:off x="2616201" y="5023161"/>
            <a:ext cx="1226344" cy="1020491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40" idx="2"/>
          </p:cNvCxnSpPr>
          <p:nvPr/>
        </p:nvCxnSpPr>
        <p:spPr>
          <a:xfrm flipV="1">
            <a:off x="3924203" y="5027928"/>
            <a:ext cx="1206598" cy="1015722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159500" y="5249993"/>
            <a:ext cx="571500" cy="4000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K’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181502" y="5675866"/>
            <a:ext cx="0" cy="37255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5400000">
            <a:off x="6317258" y="5803857"/>
            <a:ext cx="256580" cy="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465451" y="5032697"/>
            <a:ext cx="0" cy="2172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flipV="1">
            <a:off x="5181503" y="5032697"/>
            <a:ext cx="1283949" cy="1015722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306264" y="5927676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</a:t>
            </a:r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33B746D5-BD41-E541-BC81-4C333EB4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Variable-Length CBC-MAC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7D89B8-274A-EC4C-9F0A-25759943C317}"/>
              </a:ext>
            </a:extLst>
          </p:cNvPr>
          <p:cNvSpPr txBox="1"/>
          <p:nvPr/>
        </p:nvSpPr>
        <p:spPr>
          <a:xfrm>
            <a:off x="7416800" y="3218502"/>
            <a:ext cx="3387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Prepend message length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5722225-71FB-0047-A448-397CAE255E9C}"/>
              </a:ext>
            </a:extLst>
          </p:cNvPr>
          <p:cNvSpPr txBox="1"/>
          <p:nvPr/>
        </p:nvSpPr>
        <p:spPr>
          <a:xfrm>
            <a:off x="7391400" y="5084351"/>
            <a:ext cx="2869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Encrypted CBC-MAC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158A7-0EEF-4745-B568-CAE04AB9EF39}"/>
              </a:ext>
            </a:extLst>
          </p:cNvPr>
          <p:cNvSpPr txBox="1"/>
          <p:nvPr/>
        </p:nvSpPr>
        <p:spPr>
          <a:xfrm>
            <a:off x="8028432" y="4206240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5877957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093215" y="2104391"/>
            <a:ext cx="3873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Kgen</a:t>
            </a:r>
            <a:r>
              <a:rPr lang="en-US" sz="2000" dirty="0"/>
              <a:t> outputs uniform bit string K</a:t>
            </a:r>
          </a:p>
        </p:txBody>
      </p:sp>
      <p:sp>
        <p:nvSpPr>
          <p:cNvPr id="70" name="Trapezoid 69"/>
          <p:cNvSpPr/>
          <p:nvPr/>
        </p:nvSpPr>
        <p:spPr>
          <a:xfrm rot="5400000">
            <a:off x="4329526" y="3535003"/>
            <a:ext cx="913257" cy="513207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71" name="Straight Connector 70"/>
          <p:cNvCxnSpPr/>
          <p:nvPr/>
        </p:nvCxnSpPr>
        <p:spPr>
          <a:xfrm rot="10800000">
            <a:off x="4153662" y="3792178"/>
            <a:ext cx="400050" cy="119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10800000">
            <a:off x="5053500" y="3792178"/>
            <a:ext cx="400050" cy="119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630588" y="3654870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0112" y="3559086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     </a:t>
            </a:r>
            <a:r>
              <a:rPr lang="en-US" sz="2000" dirty="0" err="1"/>
              <a:t>ipad</a:t>
            </a:r>
            <a:r>
              <a:rPr lang="en-US" sz="2000" dirty="0"/>
              <a:t> || M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269565" y="4248864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67913" y="4298951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      </a:t>
            </a:r>
            <a:r>
              <a:rPr lang="en-US" sz="2000" dirty="0" err="1"/>
              <a:t>opad</a:t>
            </a:r>
            <a:r>
              <a:rPr lang="en-US" sz="2000" dirty="0"/>
              <a:t>  || h  </a:t>
            </a:r>
          </a:p>
        </p:txBody>
      </p:sp>
      <p:grpSp>
        <p:nvGrpSpPr>
          <p:cNvPr id="17" name="Group 43"/>
          <p:cNvGrpSpPr>
            <a:grpSpLocks/>
          </p:cNvGrpSpPr>
          <p:nvPr/>
        </p:nvGrpSpPr>
        <p:grpSpPr bwMode="auto">
          <a:xfrm flipV="1">
            <a:off x="2749990" y="3688595"/>
            <a:ext cx="145256" cy="160735"/>
            <a:chOff x="3113" y="1689"/>
            <a:chExt cx="122" cy="135"/>
          </a:xfrm>
        </p:grpSpPr>
        <p:sp>
          <p:nvSpPr>
            <p:cNvPr id="18" name="Line 44"/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9" name="Oval 45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20" name="Line 46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grpSp>
        <p:nvGrpSpPr>
          <p:cNvPr id="21" name="Group 43"/>
          <p:cNvGrpSpPr>
            <a:grpSpLocks/>
          </p:cNvGrpSpPr>
          <p:nvPr/>
        </p:nvGrpSpPr>
        <p:grpSpPr bwMode="auto">
          <a:xfrm flipV="1">
            <a:off x="4247761" y="4416601"/>
            <a:ext cx="145256" cy="160735"/>
            <a:chOff x="3113" y="1689"/>
            <a:chExt cx="122" cy="135"/>
          </a:xfrm>
        </p:grpSpPr>
        <p:sp>
          <p:nvSpPr>
            <p:cNvPr id="22" name="Line 44"/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23" name="Oval 45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24" name="Line 46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27" name="Trapezoid 26"/>
          <p:cNvSpPr/>
          <p:nvPr/>
        </p:nvSpPr>
        <p:spPr>
          <a:xfrm rot="5400000">
            <a:off x="5974092" y="4214369"/>
            <a:ext cx="913257" cy="513207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28" name="Straight Connector 27"/>
          <p:cNvCxnSpPr/>
          <p:nvPr/>
        </p:nvCxnSpPr>
        <p:spPr>
          <a:xfrm rot="10800000">
            <a:off x="5774066" y="4471544"/>
            <a:ext cx="400050" cy="119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0800000">
            <a:off x="6698066" y="4471544"/>
            <a:ext cx="400050" cy="119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75153" y="4334236"/>
            <a:ext cx="357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453550" y="3792179"/>
            <a:ext cx="0" cy="5639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26567" y="3384550"/>
            <a:ext cx="3087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ipad</a:t>
            </a:r>
            <a:r>
              <a:rPr lang="en-US" sz="2000" dirty="0"/>
              <a:t> != </a:t>
            </a:r>
            <a:r>
              <a:rPr lang="en-US" sz="2000" dirty="0" err="1"/>
              <a:t>opad</a:t>
            </a:r>
            <a:r>
              <a:rPr lang="en-US" sz="2000" dirty="0"/>
              <a:t> are constants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34362" y="5099051"/>
            <a:ext cx="5020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verify a M,T pair, check if HMAC(K,M) = T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089216" y="2813051"/>
            <a:ext cx="3970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Tag(K,M) = </a:t>
            </a:r>
            <a:r>
              <a:rPr lang="en-US" sz="2000" dirty="0">
                <a:solidFill>
                  <a:srgbClr val="C00000"/>
                </a:solidFill>
              </a:rPr>
              <a:t>HMAC(K,M)</a:t>
            </a:r>
            <a:r>
              <a:rPr lang="en-US" sz="2000" dirty="0"/>
              <a:t> defined by: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34363" y="5556251"/>
            <a:ext cx="7651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Unforgeability holds if hash function H behaves like a random function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FEDCD5-9EB4-024C-800B-5C093A95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Authentication with HMAC</a:t>
            </a:r>
          </a:p>
        </p:txBody>
      </p:sp>
    </p:spTree>
    <p:extLst>
      <p:ext uri="{BB962C8B-B14F-4D97-AF65-F5344CB8AC3E}">
        <p14:creationId xmlns:p14="http://schemas.microsoft.com/office/powerpoint/2010/main" val="32402741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3" descr="PE03749_">
            <a:extLst>
              <a:ext uri="{FF2B5EF4-FFF2-40B4-BE49-F238E27FC236}">
                <a16:creationId xmlns:a16="http://schemas.microsoft.com/office/drawing/2014/main" id="{A96066B5-3B5D-464C-84A3-EFFD4BEEE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1" y="3576638"/>
            <a:ext cx="7159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1044" name="Picture 4" descr="j0139031">
            <a:extLst>
              <a:ext uri="{FF2B5EF4-FFF2-40B4-BE49-F238E27FC236}">
                <a16:creationId xmlns:a16="http://schemas.microsoft.com/office/drawing/2014/main" id="{202CAAE8-05E2-1245-A66A-A44AB1024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2584450"/>
            <a:ext cx="469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 Box 5">
            <a:extLst>
              <a:ext uri="{FF2B5EF4-FFF2-40B4-BE49-F238E27FC236}">
                <a16:creationId xmlns:a16="http://schemas.microsoft.com/office/drawing/2014/main" id="{14801A27-BDFF-2E48-829B-5DC3F7C7D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1174" y="502977"/>
            <a:ext cx="53142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Goal: confidentiality + integrity + authentication</a:t>
            </a:r>
          </a:p>
        </p:txBody>
      </p:sp>
      <p:pic>
        <p:nvPicPr>
          <p:cNvPr id="40967" name="Picture 6" descr="PE03749_">
            <a:extLst>
              <a:ext uri="{FF2B5EF4-FFF2-40B4-BE49-F238E27FC236}">
                <a16:creationId xmlns:a16="http://schemas.microsoft.com/office/drawing/2014/main" id="{CA2947C9-031A-D045-B206-E763346B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04288" y="3575050"/>
            <a:ext cx="715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8" name="Text Box 7">
            <a:extLst>
              <a:ext uri="{FF2B5EF4-FFF2-40B4-BE49-F238E27FC236}">
                <a16:creationId xmlns:a16="http://schemas.microsoft.com/office/drawing/2014/main" id="{14BEAB93-C3B2-5345-8674-856523146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0" y="4675188"/>
            <a:ext cx="6960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Alice</a:t>
            </a:r>
          </a:p>
        </p:txBody>
      </p:sp>
      <p:sp>
        <p:nvSpPr>
          <p:cNvPr id="40969" name="Text Box 8">
            <a:extLst>
              <a:ext uri="{FF2B5EF4-FFF2-40B4-BE49-F238E27FC236}">
                <a16:creationId xmlns:a16="http://schemas.microsoft.com/office/drawing/2014/main" id="{2ADF6A71-6F28-9D4B-80BB-9302728CC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0489" y="4641851"/>
            <a:ext cx="6126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Bob</a:t>
            </a:r>
          </a:p>
        </p:txBody>
      </p:sp>
      <p:sp>
        <p:nvSpPr>
          <p:cNvPr id="40970" name="AutoShape 9">
            <a:extLst>
              <a:ext uri="{FF2B5EF4-FFF2-40B4-BE49-F238E27FC236}">
                <a16:creationId xmlns:a16="http://schemas.microsoft.com/office/drawing/2014/main" id="{A4F60075-3AB6-A243-AEE1-429AC6DE7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4776" y="2927350"/>
            <a:ext cx="1520825" cy="495300"/>
          </a:xfrm>
          <a:prstGeom prst="cloudCallout">
            <a:avLst>
              <a:gd name="adj1" fmla="val -13046"/>
              <a:gd name="adj2" fmla="val 114421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+mn-lt"/>
              </a:rPr>
              <a:t>K1, K2</a:t>
            </a:r>
          </a:p>
        </p:txBody>
      </p:sp>
      <p:sp>
        <p:nvSpPr>
          <p:cNvPr id="40971" name="AutoShape 10">
            <a:extLst>
              <a:ext uri="{FF2B5EF4-FFF2-40B4-BE49-F238E27FC236}">
                <a16:creationId xmlns:a16="http://schemas.microsoft.com/office/drawing/2014/main" id="{B9589CE5-0064-6C49-8DC0-28C463E83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9814" y="2736850"/>
            <a:ext cx="1520825" cy="495300"/>
          </a:xfrm>
          <a:prstGeom prst="cloudCallout">
            <a:avLst>
              <a:gd name="adj1" fmla="val -16806"/>
              <a:gd name="adj2" fmla="val 106731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+mn-lt"/>
              </a:rPr>
              <a:t>K1, K2</a:t>
            </a:r>
          </a:p>
        </p:txBody>
      </p:sp>
      <p:sp>
        <p:nvSpPr>
          <p:cNvPr id="40972" name="Rectangle 11">
            <a:extLst>
              <a:ext uri="{FF2B5EF4-FFF2-40B4-BE49-F238E27FC236}">
                <a16:creationId xmlns:a16="http://schemas.microsoft.com/office/drawing/2014/main" id="{64E4F444-F89C-B644-B38A-CE05C30F3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5038" y="3783014"/>
            <a:ext cx="304800" cy="8921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2000">
              <a:latin typeface="+mn-lt"/>
            </a:endParaRPr>
          </a:p>
        </p:txBody>
      </p:sp>
      <p:sp>
        <p:nvSpPr>
          <p:cNvPr id="40973" name="Text Box 12">
            <a:extLst>
              <a:ext uri="{FF2B5EF4-FFF2-40B4-BE49-F238E27FC236}">
                <a16:creationId xmlns:a16="http://schemas.microsoft.com/office/drawing/2014/main" id="{5CF21471-E387-2B41-B8BF-64B6A5744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1038" y="3352800"/>
            <a:ext cx="5020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+mn-lt"/>
              </a:rPr>
              <a:t>msg</a:t>
            </a:r>
          </a:p>
        </p:txBody>
      </p:sp>
      <p:sp>
        <p:nvSpPr>
          <p:cNvPr id="1111054" name="Rectangle 14">
            <a:extLst>
              <a:ext uri="{FF2B5EF4-FFF2-40B4-BE49-F238E27FC236}">
                <a16:creationId xmlns:a16="http://schemas.microsoft.com/office/drawing/2014/main" id="{3C627B7A-B516-6340-9FC4-F73A3531D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6213" y="3346450"/>
            <a:ext cx="304800" cy="266700"/>
          </a:xfrm>
          <a:prstGeom prst="rect">
            <a:avLst/>
          </a:prstGeom>
          <a:solidFill>
            <a:schemeClr val="hlink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2000">
              <a:latin typeface="+mn-lt"/>
            </a:endParaRPr>
          </a:p>
        </p:txBody>
      </p:sp>
      <p:sp>
        <p:nvSpPr>
          <p:cNvPr id="1111055" name="Freeform 15">
            <a:extLst>
              <a:ext uri="{FF2B5EF4-FFF2-40B4-BE49-F238E27FC236}">
                <a16:creationId xmlns:a16="http://schemas.microsoft.com/office/drawing/2014/main" id="{33F02379-813E-4C44-90E2-CDE89466712B}"/>
              </a:ext>
            </a:extLst>
          </p:cNvPr>
          <p:cNvSpPr>
            <a:spLocks/>
          </p:cNvSpPr>
          <p:nvPr/>
        </p:nvSpPr>
        <p:spPr bwMode="auto">
          <a:xfrm>
            <a:off x="3605213" y="3117850"/>
            <a:ext cx="381000" cy="381000"/>
          </a:xfrm>
          <a:custGeom>
            <a:avLst/>
            <a:gdLst>
              <a:gd name="T0" fmla="*/ 0 w 240"/>
              <a:gd name="T1" fmla="*/ 0 h 240"/>
              <a:gd name="T2" fmla="*/ 2147483647 w 240"/>
              <a:gd name="T3" fmla="*/ 2147483647 h 240"/>
              <a:gd name="T4" fmla="*/ 2147483647 w 240"/>
              <a:gd name="T5" fmla="*/ 2147483647 h 240"/>
              <a:gd name="T6" fmla="*/ 0 60000 65536"/>
              <a:gd name="T7" fmla="*/ 0 60000 65536"/>
              <a:gd name="T8" fmla="*/ 0 60000 65536"/>
              <a:gd name="T9" fmla="*/ 0 w 240"/>
              <a:gd name="T10" fmla="*/ 0 h 240"/>
              <a:gd name="T11" fmla="*/ 240 w 240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" h="240">
                <a:moveTo>
                  <a:pt x="0" y="0"/>
                </a:moveTo>
                <a:cubicBezTo>
                  <a:pt x="28" y="76"/>
                  <a:pt x="56" y="152"/>
                  <a:pt x="96" y="192"/>
                </a:cubicBezTo>
                <a:cubicBezTo>
                  <a:pt x="136" y="232"/>
                  <a:pt x="216" y="232"/>
                  <a:pt x="240" y="24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111056" name="Freeform 16">
            <a:extLst>
              <a:ext uri="{FF2B5EF4-FFF2-40B4-BE49-F238E27FC236}">
                <a16:creationId xmlns:a16="http://schemas.microsoft.com/office/drawing/2014/main" id="{4F5B379B-B257-2947-B76B-0C4BC536E661}"/>
              </a:ext>
            </a:extLst>
          </p:cNvPr>
          <p:cNvSpPr>
            <a:spLocks/>
          </p:cNvSpPr>
          <p:nvPr/>
        </p:nvSpPr>
        <p:spPr bwMode="auto">
          <a:xfrm>
            <a:off x="3757614" y="3613150"/>
            <a:ext cx="390525" cy="571500"/>
          </a:xfrm>
          <a:custGeom>
            <a:avLst/>
            <a:gdLst>
              <a:gd name="T0" fmla="*/ 0 w 246"/>
              <a:gd name="T1" fmla="*/ 2147483647 h 360"/>
              <a:gd name="T2" fmla="*/ 2147483647 w 246"/>
              <a:gd name="T3" fmla="*/ 2147483647 h 360"/>
              <a:gd name="T4" fmla="*/ 2147483647 w 246"/>
              <a:gd name="T5" fmla="*/ 0 h 360"/>
              <a:gd name="T6" fmla="*/ 0 60000 65536"/>
              <a:gd name="T7" fmla="*/ 0 60000 65536"/>
              <a:gd name="T8" fmla="*/ 0 60000 65536"/>
              <a:gd name="T9" fmla="*/ 0 w 246"/>
              <a:gd name="T10" fmla="*/ 0 h 360"/>
              <a:gd name="T11" fmla="*/ 246 w 246"/>
              <a:gd name="T12" fmla="*/ 360 h 3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6" h="360">
                <a:moveTo>
                  <a:pt x="0" y="360"/>
                </a:moveTo>
                <a:cubicBezTo>
                  <a:pt x="19" y="339"/>
                  <a:pt x="73" y="294"/>
                  <a:pt x="114" y="234"/>
                </a:cubicBezTo>
                <a:cubicBezTo>
                  <a:pt x="155" y="174"/>
                  <a:pt x="218" y="49"/>
                  <a:pt x="246" y="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111057" name="Text Box 17">
            <a:extLst>
              <a:ext uri="{FF2B5EF4-FFF2-40B4-BE49-F238E27FC236}">
                <a16:creationId xmlns:a16="http://schemas.microsoft.com/office/drawing/2014/main" id="{8564073A-2A8D-CF4F-BA4F-867076888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0014" y="3048000"/>
            <a:ext cx="18181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400">
                <a:solidFill>
                  <a:schemeClr val="hlink"/>
                </a:solidFill>
                <a:latin typeface="+mn-lt"/>
              </a:rPr>
              <a:t>MAC=HMAC(K2,msg)</a:t>
            </a:r>
          </a:p>
        </p:txBody>
      </p:sp>
      <p:sp>
        <p:nvSpPr>
          <p:cNvPr id="1111059" name="Rectangle 19">
            <a:extLst>
              <a:ext uri="{FF2B5EF4-FFF2-40B4-BE49-F238E27FC236}">
                <a16:creationId xmlns:a16="http://schemas.microsoft.com/office/drawing/2014/main" id="{61D9B9EA-AB06-6046-BEBA-FA0FD218E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727451"/>
            <a:ext cx="304800" cy="8921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2000">
              <a:latin typeface="+mn-lt"/>
            </a:endParaRPr>
          </a:p>
        </p:txBody>
      </p:sp>
      <p:sp>
        <p:nvSpPr>
          <p:cNvPr id="1111060" name="Rectangle 20">
            <a:extLst>
              <a:ext uri="{FF2B5EF4-FFF2-40B4-BE49-F238E27FC236}">
                <a16:creationId xmlns:a16="http://schemas.microsoft.com/office/drawing/2014/main" id="{8A132346-23AC-0946-8EDC-97A05707C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641850"/>
            <a:ext cx="304800" cy="266700"/>
          </a:xfrm>
          <a:prstGeom prst="rect">
            <a:avLst/>
          </a:prstGeom>
          <a:solidFill>
            <a:schemeClr val="hlink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2000">
              <a:latin typeface="+mn-lt"/>
            </a:endParaRPr>
          </a:p>
        </p:txBody>
      </p:sp>
      <p:sp>
        <p:nvSpPr>
          <p:cNvPr id="1111061" name="Text Box 21">
            <a:extLst>
              <a:ext uri="{FF2B5EF4-FFF2-40B4-BE49-F238E27FC236}">
                <a16:creationId xmlns:a16="http://schemas.microsoft.com/office/drawing/2014/main" id="{C0DB0A5E-C0D5-A64A-AE2E-1A3E02169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5614" y="3778250"/>
            <a:ext cx="20505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+mn-lt"/>
              </a:rPr>
              <a:t>encrypt(msg), MAC(msg)</a:t>
            </a:r>
          </a:p>
        </p:txBody>
      </p:sp>
      <p:sp>
        <p:nvSpPr>
          <p:cNvPr id="1111062" name="Line 22">
            <a:extLst>
              <a:ext uri="{FF2B5EF4-FFF2-40B4-BE49-F238E27FC236}">
                <a16:creationId xmlns:a16="http://schemas.microsoft.com/office/drawing/2014/main" id="{12D3B1A4-20F6-8642-AC50-D1137764B9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4191000"/>
            <a:ext cx="29718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111064" name="Freeform 24">
            <a:extLst>
              <a:ext uri="{FF2B5EF4-FFF2-40B4-BE49-F238E27FC236}">
                <a16:creationId xmlns:a16="http://schemas.microsoft.com/office/drawing/2014/main" id="{80161843-7CA5-604B-8CA3-11CADC860955}"/>
              </a:ext>
            </a:extLst>
          </p:cNvPr>
          <p:cNvSpPr>
            <a:spLocks/>
          </p:cNvSpPr>
          <p:nvPr/>
        </p:nvSpPr>
        <p:spPr bwMode="auto">
          <a:xfrm>
            <a:off x="8075614" y="3203575"/>
            <a:ext cx="973137" cy="1409700"/>
          </a:xfrm>
          <a:custGeom>
            <a:avLst/>
            <a:gdLst>
              <a:gd name="T0" fmla="*/ 2147483647 w 613"/>
              <a:gd name="T1" fmla="*/ 0 h 888"/>
              <a:gd name="T2" fmla="*/ 2147483647 w 613"/>
              <a:gd name="T3" fmla="*/ 2147483647 h 888"/>
              <a:gd name="T4" fmla="*/ 2147483647 w 613"/>
              <a:gd name="T5" fmla="*/ 2147483647 h 888"/>
              <a:gd name="T6" fmla="*/ 0 60000 65536"/>
              <a:gd name="T7" fmla="*/ 0 60000 65536"/>
              <a:gd name="T8" fmla="*/ 0 60000 65536"/>
              <a:gd name="T9" fmla="*/ 0 w 613"/>
              <a:gd name="T10" fmla="*/ 0 h 888"/>
              <a:gd name="T11" fmla="*/ 613 w 613"/>
              <a:gd name="T12" fmla="*/ 888 h 8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3" h="888">
                <a:moveTo>
                  <a:pt x="613" y="0"/>
                </a:moveTo>
                <a:cubicBezTo>
                  <a:pt x="528" y="73"/>
                  <a:pt x="194" y="290"/>
                  <a:pt x="97" y="438"/>
                </a:cubicBezTo>
                <a:cubicBezTo>
                  <a:pt x="0" y="586"/>
                  <a:pt x="45" y="794"/>
                  <a:pt x="31" y="888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111065" name="Freeform 25">
            <a:extLst>
              <a:ext uri="{FF2B5EF4-FFF2-40B4-BE49-F238E27FC236}">
                <a16:creationId xmlns:a16="http://schemas.microsoft.com/office/drawing/2014/main" id="{C5DFDD8D-2202-2448-BEF7-E54CE58419FA}"/>
              </a:ext>
            </a:extLst>
          </p:cNvPr>
          <p:cNvSpPr>
            <a:spLocks/>
          </p:cNvSpPr>
          <p:nvPr/>
        </p:nvSpPr>
        <p:spPr bwMode="auto">
          <a:xfrm>
            <a:off x="7534275" y="4386263"/>
            <a:ext cx="438150" cy="207962"/>
          </a:xfrm>
          <a:custGeom>
            <a:avLst/>
            <a:gdLst>
              <a:gd name="T0" fmla="*/ 0 w 276"/>
              <a:gd name="T1" fmla="*/ 2147483647 h 131"/>
              <a:gd name="T2" fmla="*/ 2147483647 w 276"/>
              <a:gd name="T3" fmla="*/ 2147483647 h 131"/>
              <a:gd name="T4" fmla="*/ 2147483647 w 276"/>
              <a:gd name="T5" fmla="*/ 2147483647 h 131"/>
              <a:gd name="T6" fmla="*/ 0 60000 65536"/>
              <a:gd name="T7" fmla="*/ 0 60000 65536"/>
              <a:gd name="T8" fmla="*/ 0 60000 65536"/>
              <a:gd name="T9" fmla="*/ 0 w 276"/>
              <a:gd name="T10" fmla="*/ 0 h 131"/>
              <a:gd name="T11" fmla="*/ 276 w 276"/>
              <a:gd name="T12" fmla="*/ 131 h 1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6" h="131">
                <a:moveTo>
                  <a:pt x="0" y="29"/>
                </a:moveTo>
                <a:cubicBezTo>
                  <a:pt x="35" y="27"/>
                  <a:pt x="164" y="0"/>
                  <a:pt x="210" y="17"/>
                </a:cubicBezTo>
                <a:cubicBezTo>
                  <a:pt x="256" y="34"/>
                  <a:pt x="262" y="107"/>
                  <a:pt x="276" y="131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111066" name="Rectangle 26">
            <a:extLst>
              <a:ext uri="{FF2B5EF4-FFF2-40B4-BE49-F238E27FC236}">
                <a16:creationId xmlns:a16="http://schemas.microsoft.com/office/drawing/2014/main" id="{1697CD6D-4FE5-F84F-A061-19B311DA8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641850"/>
            <a:ext cx="304800" cy="266700"/>
          </a:xfrm>
          <a:prstGeom prst="rect">
            <a:avLst/>
          </a:prstGeom>
          <a:solidFill>
            <a:srgbClr val="FFCC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2000">
              <a:latin typeface="+mn-lt"/>
            </a:endParaRPr>
          </a:p>
        </p:txBody>
      </p:sp>
      <p:sp>
        <p:nvSpPr>
          <p:cNvPr id="1111068" name="Text Box 28">
            <a:extLst>
              <a:ext uri="{FF2B5EF4-FFF2-40B4-BE49-F238E27FC236}">
                <a16:creationId xmlns:a16="http://schemas.microsoft.com/office/drawing/2014/main" id="{69E3195A-5A22-0241-903A-3DE4799A4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4610100"/>
            <a:ext cx="3016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+mn-lt"/>
              </a:rPr>
              <a:t>=</a:t>
            </a:r>
          </a:p>
        </p:txBody>
      </p:sp>
      <p:sp>
        <p:nvSpPr>
          <p:cNvPr id="1111069" name="Text Box 29">
            <a:extLst>
              <a:ext uri="{FF2B5EF4-FFF2-40B4-BE49-F238E27FC236}">
                <a16:creationId xmlns:a16="http://schemas.microsoft.com/office/drawing/2014/main" id="{11244AD9-5038-2740-9427-B5326A460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7614" y="4457700"/>
            <a:ext cx="2616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+mn-lt"/>
              </a:rPr>
              <a:t>?</a:t>
            </a:r>
          </a:p>
        </p:txBody>
      </p:sp>
      <p:sp>
        <p:nvSpPr>
          <p:cNvPr id="1111071" name="Oval 31">
            <a:extLst>
              <a:ext uri="{FF2B5EF4-FFF2-40B4-BE49-F238E27FC236}">
                <a16:creationId xmlns:a16="http://schemas.microsoft.com/office/drawing/2014/main" id="{DACB37D9-FB3D-ED4E-8C5E-01951D6EC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1" y="3644900"/>
            <a:ext cx="557213" cy="1155700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2000">
              <a:latin typeface="+mn-lt"/>
            </a:endParaRPr>
          </a:p>
        </p:txBody>
      </p:sp>
      <p:sp>
        <p:nvSpPr>
          <p:cNvPr id="1111073" name="Text Box 33">
            <a:extLst>
              <a:ext uri="{FF2B5EF4-FFF2-40B4-BE49-F238E27FC236}">
                <a16:creationId xmlns:a16="http://schemas.microsoft.com/office/drawing/2014/main" id="{B383398F-AC15-FD48-8A16-C0ECC4C66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7851" y="4800600"/>
            <a:ext cx="13644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400">
                <a:solidFill>
                  <a:schemeClr val="hlink"/>
                </a:solidFill>
                <a:latin typeface="+mn-lt"/>
              </a:rPr>
              <a:t>Encrypt(K1,msg)</a:t>
            </a:r>
          </a:p>
        </p:txBody>
      </p:sp>
      <p:sp>
        <p:nvSpPr>
          <p:cNvPr id="1111074" name="Oval 34">
            <a:extLst>
              <a:ext uri="{FF2B5EF4-FFF2-40B4-BE49-F238E27FC236}">
                <a16:creationId xmlns:a16="http://schemas.microsoft.com/office/drawing/2014/main" id="{2D3EBEED-424C-1340-80AF-79C150478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1" y="3644900"/>
            <a:ext cx="557213" cy="1016000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2000">
              <a:latin typeface="+mn-lt"/>
            </a:endParaRPr>
          </a:p>
        </p:txBody>
      </p:sp>
      <p:sp>
        <p:nvSpPr>
          <p:cNvPr id="1111075" name="Text Box 35">
            <a:extLst>
              <a:ext uri="{FF2B5EF4-FFF2-40B4-BE49-F238E27FC236}">
                <a16:creationId xmlns:a16="http://schemas.microsoft.com/office/drawing/2014/main" id="{CEBDFEEA-850B-7648-B0D0-3B85F61FE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3114" y="3352800"/>
            <a:ext cx="7713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400">
                <a:solidFill>
                  <a:schemeClr val="hlink"/>
                </a:solidFill>
                <a:latin typeface="+mn-lt"/>
              </a:rPr>
              <a:t>Decrypt</a:t>
            </a:r>
          </a:p>
        </p:txBody>
      </p:sp>
      <p:sp>
        <p:nvSpPr>
          <p:cNvPr id="1111076" name="Text Box 36">
            <a:extLst>
              <a:ext uri="{FF2B5EF4-FFF2-40B4-BE49-F238E27FC236}">
                <a16:creationId xmlns:a16="http://schemas.microsoft.com/office/drawing/2014/main" id="{777ABFB1-7371-6D49-B9D5-D0428BC32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313" y="5046663"/>
            <a:ext cx="10358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400">
                <a:solidFill>
                  <a:schemeClr val="hlink"/>
                </a:solidFill>
                <a:latin typeface="+mn-lt"/>
              </a:rPr>
              <a:t>Verify MAC</a:t>
            </a:r>
          </a:p>
        </p:txBody>
      </p:sp>
      <p:sp>
        <p:nvSpPr>
          <p:cNvPr id="1111077" name="Text Box 37">
            <a:extLst>
              <a:ext uri="{FF2B5EF4-FFF2-40B4-BE49-F238E27FC236}">
                <a16:creationId xmlns:a16="http://schemas.microsoft.com/office/drawing/2014/main" id="{A2D378F2-6993-0448-A72B-D2EDFCC9E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64" y="4267200"/>
            <a:ext cx="22365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+mn-lt"/>
              </a:rPr>
              <a:t>encrypt(msg2), MAC(msg2)</a:t>
            </a:r>
          </a:p>
        </p:txBody>
      </p:sp>
      <p:sp>
        <p:nvSpPr>
          <p:cNvPr id="1111078" name="Line 38">
            <a:extLst>
              <a:ext uri="{FF2B5EF4-FFF2-40B4-BE49-F238E27FC236}">
                <a16:creationId xmlns:a16="http://schemas.microsoft.com/office/drawing/2014/main" id="{F473CC4E-2A22-7045-BDC9-245CB303BD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4646614"/>
            <a:ext cx="29718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111079" name="Oval 39">
            <a:extLst>
              <a:ext uri="{FF2B5EF4-FFF2-40B4-BE49-F238E27FC236}">
                <a16:creationId xmlns:a16="http://schemas.microsoft.com/office/drawing/2014/main" id="{87F40060-CCE0-7A49-8622-9C252ED58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906" y="3689350"/>
            <a:ext cx="1219200" cy="4953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2000">
              <a:latin typeface="+mn-lt"/>
            </a:endParaRPr>
          </a:p>
        </p:txBody>
      </p:sp>
      <p:sp>
        <p:nvSpPr>
          <p:cNvPr id="1111080" name="Oval 40">
            <a:extLst>
              <a:ext uri="{FF2B5EF4-FFF2-40B4-BE49-F238E27FC236}">
                <a16:creationId xmlns:a16="http://schemas.microsoft.com/office/drawing/2014/main" id="{CD58804C-AB83-BF40-81EA-F3A04D863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825" y="4216400"/>
            <a:ext cx="1219200" cy="4953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2000">
              <a:latin typeface="+mn-lt"/>
            </a:endParaRPr>
          </a:p>
        </p:txBody>
      </p:sp>
      <p:sp>
        <p:nvSpPr>
          <p:cNvPr id="1111081" name="Line 41">
            <a:extLst>
              <a:ext uri="{FF2B5EF4-FFF2-40B4-BE49-F238E27FC236}">
                <a16:creationId xmlns:a16="http://schemas.microsoft.com/office/drawing/2014/main" id="{26D7A739-8F54-C949-AB3F-265A42FC09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2200" y="3048000"/>
            <a:ext cx="762000" cy="6413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111082" name="Line 42">
            <a:extLst>
              <a:ext uri="{FF2B5EF4-FFF2-40B4-BE49-F238E27FC236}">
                <a16:creationId xmlns:a16="http://schemas.microsoft.com/office/drawing/2014/main" id="{105F3698-5867-6848-AE95-4217A1A896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15100" y="3232150"/>
            <a:ext cx="571500" cy="102870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111083" name="Text Box 43">
            <a:extLst>
              <a:ext uri="{FF2B5EF4-FFF2-40B4-BE49-F238E27FC236}">
                <a16:creationId xmlns:a16="http://schemas.microsoft.com/office/drawing/2014/main" id="{D6AD2739-A53E-9C42-8BD2-296BAFBED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1" y="2289176"/>
            <a:ext cx="187262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Can tell if messages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are the same!</a:t>
            </a:r>
          </a:p>
        </p:txBody>
      </p:sp>
      <p:sp>
        <p:nvSpPr>
          <p:cNvPr id="1111084" name="Text Box 44">
            <a:extLst>
              <a:ext uri="{FF2B5EF4-FFF2-40B4-BE49-F238E27FC236}">
                <a16:creationId xmlns:a16="http://schemas.microsoft.com/office/drawing/2014/main" id="{15C7D5C1-771D-6141-B885-69AE4B214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5486400"/>
            <a:ext cx="72699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MAC is deterministic: messages are equal </a:t>
            </a:r>
            <a:r>
              <a:rPr lang="en-US" altLang="en-US" sz="2000">
                <a:solidFill>
                  <a:schemeClr val="tx1"/>
                </a:solidFill>
                <a:latin typeface="+mn-lt"/>
                <a:sym typeface="Symbol" pitchFamily="2" charset="2"/>
              </a:rPr>
              <a:t></a:t>
            </a:r>
            <a:r>
              <a:rPr lang="en-US" altLang="en-US" sz="2000">
                <a:solidFill>
                  <a:schemeClr val="tx1"/>
                </a:solidFill>
                <a:latin typeface="+mn-lt"/>
              </a:rPr>
              <a:t> their MACs are equal</a:t>
            </a:r>
          </a:p>
        </p:txBody>
      </p:sp>
      <p:sp>
        <p:nvSpPr>
          <p:cNvPr id="1111085" name="Text Box 45">
            <a:extLst>
              <a:ext uri="{FF2B5EF4-FFF2-40B4-BE49-F238E27FC236}">
                <a16:creationId xmlns:a16="http://schemas.microsoft.com/office/drawing/2014/main" id="{F6D70DCC-CA92-9444-88D1-5A61988EC5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2530" y="5886510"/>
            <a:ext cx="59522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Solution: </a:t>
            </a: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Encrypt, </a:t>
            </a:r>
            <a:r>
              <a:rPr lang="en-US" altLang="en-US" sz="2000" u="sng" dirty="0">
                <a:solidFill>
                  <a:schemeClr val="tx1"/>
                </a:solidFill>
                <a:latin typeface="+mn-lt"/>
              </a:rPr>
              <a:t>then</a:t>
            </a: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 MAC    (or MAC, then encrypt)</a:t>
            </a:r>
          </a:p>
        </p:txBody>
      </p:sp>
      <p:sp>
        <p:nvSpPr>
          <p:cNvPr id="1111086" name="AutoShape 46">
            <a:extLst>
              <a:ext uri="{FF2B5EF4-FFF2-40B4-BE49-F238E27FC236}">
                <a16:creationId xmlns:a16="http://schemas.microsoft.com/office/drawing/2014/main" id="{29761D14-502A-4948-B23F-0E3E49097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729" y="2198627"/>
            <a:ext cx="1645271" cy="611188"/>
          </a:xfrm>
          <a:prstGeom prst="wedgeRectCallout">
            <a:avLst>
              <a:gd name="adj1" fmla="val -73963"/>
              <a:gd name="adj2" fmla="val -19917"/>
            </a:avLst>
          </a:prstGeom>
          <a:solidFill>
            <a:srgbClr val="FF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Breaks chosen-plaintext security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CE3C2E-B173-824A-8CDD-4636FFA3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 + MAC</a:t>
            </a:r>
          </a:p>
        </p:txBody>
      </p:sp>
    </p:spTree>
    <p:extLst>
      <p:ext uri="{BB962C8B-B14F-4D97-AF65-F5344CB8AC3E}">
        <p14:creationId xmlns:p14="http://schemas.microsoft.com/office/powerpoint/2010/main" val="160836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1054" grpId="0" animBg="1"/>
      <p:bldP spid="1111057" grpId="0"/>
      <p:bldP spid="1111059" grpId="0" animBg="1"/>
      <p:bldP spid="1111060" grpId="0" animBg="1"/>
      <p:bldP spid="1111061" grpId="0"/>
      <p:bldP spid="1111066" grpId="0" animBg="1"/>
      <p:bldP spid="1111068" grpId="0"/>
      <p:bldP spid="1111069" grpId="0"/>
      <p:bldP spid="1111071" grpId="0" animBg="1"/>
      <p:bldP spid="1111073" grpId="0"/>
      <p:bldP spid="1111074" grpId="0" animBg="1"/>
      <p:bldP spid="1111074" grpId="1" animBg="1"/>
      <p:bldP spid="1111075" grpId="0"/>
      <p:bldP spid="1111076" grpId="0"/>
      <p:bldP spid="1111077" grpId="0"/>
      <p:bldP spid="1111079" grpId="0" animBg="1"/>
      <p:bldP spid="1111080" grpId="0" animBg="1"/>
      <p:bldP spid="1111083" grpId="0"/>
      <p:bldP spid="1111084" grpId="0"/>
      <p:bldP spid="1111085" grpId="0"/>
      <p:bldP spid="111108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3797AFB-D578-454A-B58B-5F0EA1F280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817212"/>
              </p:ext>
            </p:extLst>
          </p:nvPr>
        </p:nvGraphicFramePr>
        <p:xfrm>
          <a:off x="1206501" y="2014194"/>
          <a:ext cx="7829551" cy="2335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8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8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Attack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Inventor(s)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Notes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0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OCB  (Offset</a:t>
                      </a:r>
                      <a:r>
                        <a:rPr lang="en-US" sz="1400" baseline="0" dirty="0"/>
                        <a:t> Codebook)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 err="1"/>
                        <a:t>Rogaway</a:t>
                      </a:r>
                      <a:endParaRPr lang="en-US" sz="14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One-pass mode and fastest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AES-GCM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(Galois</a:t>
                      </a:r>
                      <a:r>
                        <a:rPr lang="en-US" sz="1400" baseline="0" dirty="0"/>
                        <a:t> Counter Mode)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aseline="0" dirty="0"/>
                        <a:t>McGrew, </a:t>
                      </a:r>
                      <a:r>
                        <a:rPr lang="en-US" sz="1400" baseline="0" dirty="0" err="1"/>
                        <a:t>Viega</a:t>
                      </a:r>
                      <a:endParaRPr lang="en-US" sz="1400" baseline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CTR mode plus</a:t>
                      </a:r>
                      <a:r>
                        <a:rPr lang="en-US" sz="1400" baseline="0" dirty="0"/>
                        <a:t> Carter-</a:t>
                      </a:r>
                      <a:r>
                        <a:rPr lang="en-US" sz="1400" baseline="0" dirty="0" err="1"/>
                        <a:t>Wegman</a:t>
                      </a:r>
                      <a:r>
                        <a:rPr lang="en-US" sz="1400" baseline="0" dirty="0"/>
                        <a:t> MAC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ChaCha20/Poly1305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aseline="0" dirty="0"/>
                        <a:t>Bernstein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“essentially” CTR mode plus special Carter-Wegman MAC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CCM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aseline="0" dirty="0" err="1"/>
                        <a:t>Housley</a:t>
                      </a:r>
                      <a:r>
                        <a:rPr lang="en-US" sz="1400" baseline="0" dirty="0"/>
                        <a:t>, Ferguson, Whiting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CTR</a:t>
                      </a:r>
                      <a:r>
                        <a:rPr lang="en-US" sz="1400" baseline="0" dirty="0"/>
                        <a:t> mode plus CBC-MAC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EAX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aseline="0" dirty="0"/>
                        <a:t>Wagner, </a:t>
                      </a:r>
                      <a:r>
                        <a:rPr lang="en-US" sz="1400" baseline="0" dirty="0" err="1"/>
                        <a:t>Bellare</a:t>
                      </a:r>
                      <a:r>
                        <a:rPr lang="en-US" sz="1400" baseline="0" dirty="0"/>
                        <a:t>, </a:t>
                      </a:r>
                      <a:r>
                        <a:rPr lang="en-US" sz="1400" baseline="0" dirty="0" err="1"/>
                        <a:t>Rogaway</a:t>
                      </a:r>
                      <a:endParaRPr lang="en-US" sz="1400" baseline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dirty="0"/>
                        <a:t>CTR</a:t>
                      </a:r>
                      <a:r>
                        <a:rPr lang="en-US" sz="1400" baseline="0" dirty="0"/>
                        <a:t> mode plus OMAC 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04651F58-280B-ED40-92F3-FA268DDF23ED}"/>
              </a:ext>
            </a:extLst>
          </p:cNvPr>
          <p:cNvSpPr txBox="1"/>
          <p:nvPr/>
        </p:nvSpPr>
        <p:spPr>
          <a:xfrm>
            <a:off x="1066800" y="4818407"/>
            <a:ext cx="6609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Other considerations in authenticated encryption (AE):   </a:t>
            </a:r>
          </a:p>
          <a:p>
            <a:r>
              <a:rPr lang="en-US" sz="2000" dirty="0"/>
              <a:t>robustness &amp; IV misuse, deterministic AE, associated data, 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CE208B-5CF5-E44D-8BA7-4C6F1157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Authenticated Encryption Schemes</a:t>
            </a:r>
          </a:p>
        </p:txBody>
      </p:sp>
    </p:spTree>
    <p:extLst>
      <p:ext uri="{BB962C8B-B14F-4D97-AF65-F5344CB8AC3E}">
        <p14:creationId xmlns:p14="http://schemas.microsoft.com/office/powerpoint/2010/main" val="106111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8495378E-7C3F-FC4A-8826-A84F314F7D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Randomness Matters!</a:t>
            </a:r>
          </a:p>
        </p:txBody>
      </p:sp>
      <p:pic>
        <p:nvPicPr>
          <p:cNvPr id="7172" name="Picture 11" descr="Picture2.png">
            <a:extLst>
              <a:ext uri="{FF2B5EF4-FFF2-40B4-BE49-F238E27FC236}">
                <a16:creationId xmlns:a16="http://schemas.microsoft.com/office/drawing/2014/main" id="{09849E09-DBC0-FA43-9C1A-06F7921D2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43" y="1757789"/>
            <a:ext cx="6183313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12" descr="Picture1.png">
            <a:extLst>
              <a:ext uri="{FF2B5EF4-FFF2-40B4-BE49-F238E27FC236}">
                <a16:creationId xmlns:a16="http://schemas.microsoft.com/office/drawing/2014/main" id="{9242E521-9581-8742-BEB6-8CC53E0B2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125" y="2461681"/>
            <a:ext cx="5638800" cy="15065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4" name="Rounded Rectangle 14">
            <a:extLst>
              <a:ext uri="{FF2B5EF4-FFF2-40B4-BE49-F238E27FC236}">
                <a16:creationId xmlns:a16="http://schemas.microsoft.com/office/drawing/2014/main" id="{B75111DC-D138-7744-BCAE-D4B1FDE82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438" y="4310407"/>
            <a:ext cx="2590800" cy="106680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3488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ypewriter on a table&#10;&#10;Description automatically generated with low confidence"/>
          <p:cNvPicPr>
            <a:picLocks noChangeAspect="1"/>
          </p:cNvPicPr>
          <p:nvPr/>
        </p:nvPicPr>
        <p:blipFill rotWithShape="1">
          <a:blip r:embed="rId2"/>
          <a:srcRect t="26513" r="1" b="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9A8331-786A-514C-B74E-DE821DFF64AC}"/>
              </a:ext>
            </a:extLst>
          </p:cNvPr>
          <p:cNvSpPr txBox="1"/>
          <p:nvPr/>
        </p:nvSpPr>
        <p:spPr>
          <a:xfrm>
            <a:off x="6915802" y="839470"/>
            <a:ext cx="4395202" cy="498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400" dirty="0"/>
              <a:t>WW2 German Enigma machine</a:t>
            </a:r>
          </a:p>
          <a:p>
            <a:pPr lvl="1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Polyalphabetic substitution cipher </a:t>
            </a:r>
          </a:p>
          <a:p>
            <a:pPr marL="714375" lvl="1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Substitution table changes from character to character</a:t>
            </a:r>
          </a:p>
          <a:p>
            <a:pPr marL="714375" lvl="1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Rotors control substitutions</a:t>
            </a:r>
          </a:p>
          <a:p>
            <a:pPr marL="257175"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400" dirty="0"/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400" dirty="0"/>
              <a:t>Allies broke Enigma (even before the war), significant intelligence impact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400" dirty="0"/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400" dirty="0"/>
              <a:t>Computers were built to break WW2 ciphers, by Alan Turing and others</a:t>
            </a:r>
          </a:p>
        </p:txBody>
      </p:sp>
    </p:spTree>
    <p:extLst>
      <p:ext uri="{BB962C8B-B14F-4D97-AF65-F5344CB8AC3E}">
        <p14:creationId xmlns:p14="http://schemas.microsoft.com/office/powerpoint/2010/main" val="2400944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>
            <a:extLst>
              <a:ext uri="{FF2B5EF4-FFF2-40B4-BE49-F238E27FC236}">
                <a16:creationId xmlns:a16="http://schemas.microsoft.com/office/drawing/2014/main" id="{DDC9D9E8-763C-1042-86FB-B95B4B3EF2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One-Time Pad (</a:t>
            </a:r>
            <a:r>
              <a:rPr lang="en-US" altLang="en-US" dirty="0" err="1"/>
              <a:t>Vernam</a:t>
            </a:r>
            <a:r>
              <a:rPr lang="en-US" altLang="en-US" dirty="0"/>
              <a:t> Cipher)</a:t>
            </a:r>
          </a:p>
        </p:txBody>
      </p:sp>
      <p:pic>
        <p:nvPicPr>
          <p:cNvPr id="8196" name="Picture 3" descr="PE03749_">
            <a:extLst>
              <a:ext uri="{FF2B5EF4-FFF2-40B4-BE49-F238E27FC236}">
                <a16:creationId xmlns:a16="http://schemas.microsoft.com/office/drawing/2014/main" id="{EC273C11-5811-6443-929E-79EBAEF25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38" y="1905000"/>
            <a:ext cx="7159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4" descr="PE03749_">
            <a:extLst>
              <a:ext uri="{FF2B5EF4-FFF2-40B4-BE49-F238E27FC236}">
                <a16:creationId xmlns:a16="http://schemas.microsoft.com/office/drawing/2014/main" id="{28491F91-0379-5C43-A9B4-BDD0365D6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48070" y="1921498"/>
            <a:ext cx="7159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98" name="Group 5">
            <a:extLst>
              <a:ext uri="{FF2B5EF4-FFF2-40B4-BE49-F238E27FC236}">
                <a16:creationId xmlns:a16="http://schemas.microsoft.com/office/drawing/2014/main" id="{6A4834EE-61C7-3F4F-BFAA-BF4D0F105CB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46414" y="2819401"/>
            <a:ext cx="657225" cy="322263"/>
            <a:chOff x="1410" y="2496"/>
            <a:chExt cx="414" cy="203"/>
          </a:xfrm>
        </p:grpSpPr>
        <p:sp>
          <p:nvSpPr>
            <p:cNvPr id="8235" name="AutoShape 6">
              <a:extLst>
                <a:ext uri="{FF2B5EF4-FFF2-40B4-BE49-F238E27FC236}">
                  <a16:creationId xmlns:a16="http://schemas.microsoft.com/office/drawing/2014/main" id="{2B0D4B75-7CA7-E84A-AFD8-76E9FF095E7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10" y="2496"/>
              <a:ext cx="414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36" name="Freeform 7">
              <a:extLst>
                <a:ext uri="{FF2B5EF4-FFF2-40B4-BE49-F238E27FC236}">
                  <a16:creationId xmlns:a16="http://schemas.microsoft.com/office/drawing/2014/main" id="{9490A091-9FA9-584F-B4CA-92139598F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3" y="2615"/>
              <a:ext cx="72" cy="75"/>
            </a:xfrm>
            <a:custGeom>
              <a:avLst/>
              <a:gdLst>
                <a:gd name="T0" fmla="*/ 0 w 579"/>
                <a:gd name="T1" fmla="*/ 0 h 605"/>
                <a:gd name="T2" fmla="*/ 0 w 579"/>
                <a:gd name="T3" fmla="*/ 0 h 605"/>
                <a:gd name="T4" fmla="*/ 0 w 579"/>
                <a:gd name="T5" fmla="*/ 0 h 605"/>
                <a:gd name="T6" fmla="*/ 0 w 579"/>
                <a:gd name="T7" fmla="*/ 0 h 605"/>
                <a:gd name="T8" fmla="*/ 0 w 579"/>
                <a:gd name="T9" fmla="*/ 0 h 605"/>
                <a:gd name="T10" fmla="*/ 0 w 579"/>
                <a:gd name="T11" fmla="*/ 0 h 605"/>
                <a:gd name="T12" fmla="*/ 0 w 579"/>
                <a:gd name="T13" fmla="*/ 0 h 605"/>
                <a:gd name="T14" fmla="*/ 0 w 579"/>
                <a:gd name="T15" fmla="*/ 0 h 6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79"/>
                <a:gd name="T25" fmla="*/ 0 h 605"/>
                <a:gd name="T26" fmla="*/ 579 w 579"/>
                <a:gd name="T27" fmla="*/ 605 h 6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79" h="605">
                  <a:moveTo>
                    <a:pt x="136" y="12"/>
                  </a:moveTo>
                  <a:lnTo>
                    <a:pt x="136" y="309"/>
                  </a:lnTo>
                  <a:lnTo>
                    <a:pt x="0" y="314"/>
                  </a:lnTo>
                  <a:lnTo>
                    <a:pt x="12" y="605"/>
                  </a:lnTo>
                  <a:lnTo>
                    <a:pt x="567" y="599"/>
                  </a:lnTo>
                  <a:lnTo>
                    <a:pt x="579" y="0"/>
                  </a:lnTo>
                  <a:lnTo>
                    <a:pt x="136" y="12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7" name="Freeform 8">
              <a:extLst>
                <a:ext uri="{FF2B5EF4-FFF2-40B4-BE49-F238E27FC236}">
                  <a16:creationId xmlns:a16="http://schemas.microsoft.com/office/drawing/2014/main" id="{8CF53C02-1AA0-EC4B-849A-CF74BA206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" y="2618"/>
              <a:ext cx="54" cy="30"/>
            </a:xfrm>
            <a:custGeom>
              <a:avLst/>
              <a:gdLst>
                <a:gd name="T0" fmla="*/ 0 w 437"/>
                <a:gd name="T1" fmla="*/ 0 h 243"/>
                <a:gd name="T2" fmla="*/ 0 w 437"/>
                <a:gd name="T3" fmla="*/ 0 h 243"/>
                <a:gd name="T4" fmla="*/ 0 w 437"/>
                <a:gd name="T5" fmla="*/ 0 h 243"/>
                <a:gd name="T6" fmla="*/ 0 w 437"/>
                <a:gd name="T7" fmla="*/ 0 h 243"/>
                <a:gd name="T8" fmla="*/ 0 w 437"/>
                <a:gd name="T9" fmla="*/ 0 h 243"/>
                <a:gd name="T10" fmla="*/ 0 w 437"/>
                <a:gd name="T11" fmla="*/ 0 h 2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7"/>
                <a:gd name="T19" fmla="*/ 0 h 243"/>
                <a:gd name="T20" fmla="*/ 437 w 437"/>
                <a:gd name="T21" fmla="*/ 243 h 24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7" h="243">
                  <a:moveTo>
                    <a:pt x="0" y="18"/>
                  </a:moveTo>
                  <a:lnTo>
                    <a:pt x="35" y="243"/>
                  </a:lnTo>
                  <a:lnTo>
                    <a:pt x="437" y="243"/>
                  </a:lnTo>
                  <a:lnTo>
                    <a:pt x="39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8" name="Freeform 9">
              <a:extLst>
                <a:ext uri="{FF2B5EF4-FFF2-40B4-BE49-F238E27FC236}">
                  <a16:creationId xmlns:a16="http://schemas.microsoft.com/office/drawing/2014/main" id="{A56F9DEF-F4B0-0F42-AE4F-C3300C26B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" y="2669"/>
              <a:ext cx="72" cy="17"/>
            </a:xfrm>
            <a:custGeom>
              <a:avLst/>
              <a:gdLst>
                <a:gd name="T0" fmla="*/ 0 w 573"/>
                <a:gd name="T1" fmla="*/ 0 h 136"/>
                <a:gd name="T2" fmla="*/ 0 w 573"/>
                <a:gd name="T3" fmla="*/ 0 h 136"/>
                <a:gd name="T4" fmla="*/ 0 w 573"/>
                <a:gd name="T5" fmla="*/ 0 h 136"/>
                <a:gd name="T6" fmla="*/ 0 w 573"/>
                <a:gd name="T7" fmla="*/ 0 h 136"/>
                <a:gd name="T8" fmla="*/ 0 w 573"/>
                <a:gd name="T9" fmla="*/ 0 h 136"/>
                <a:gd name="T10" fmla="*/ 0 w 573"/>
                <a:gd name="T11" fmla="*/ 0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73"/>
                <a:gd name="T19" fmla="*/ 0 h 136"/>
                <a:gd name="T20" fmla="*/ 573 w 573"/>
                <a:gd name="T21" fmla="*/ 136 h 1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73" h="136">
                  <a:moveTo>
                    <a:pt x="24" y="0"/>
                  </a:moveTo>
                  <a:lnTo>
                    <a:pt x="573" y="0"/>
                  </a:lnTo>
                  <a:lnTo>
                    <a:pt x="555" y="136"/>
                  </a:lnTo>
                  <a:lnTo>
                    <a:pt x="0" y="1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9" name="Freeform 10">
              <a:extLst>
                <a:ext uri="{FF2B5EF4-FFF2-40B4-BE49-F238E27FC236}">
                  <a16:creationId xmlns:a16="http://schemas.microsoft.com/office/drawing/2014/main" id="{51DE609B-082C-334F-8812-D2A0E61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08"/>
              <a:ext cx="67" cy="40"/>
            </a:xfrm>
            <a:custGeom>
              <a:avLst/>
              <a:gdLst>
                <a:gd name="T0" fmla="*/ 0 w 537"/>
                <a:gd name="T1" fmla="*/ 0 h 326"/>
                <a:gd name="T2" fmla="*/ 0 w 537"/>
                <a:gd name="T3" fmla="*/ 0 h 326"/>
                <a:gd name="T4" fmla="*/ 0 w 537"/>
                <a:gd name="T5" fmla="*/ 0 h 326"/>
                <a:gd name="T6" fmla="*/ 0 w 537"/>
                <a:gd name="T7" fmla="*/ 0 h 326"/>
                <a:gd name="T8" fmla="*/ 0 w 537"/>
                <a:gd name="T9" fmla="*/ 0 h 326"/>
                <a:gd name="T10" fmla="*/ 0 w 537"/>
                <a:gd name="T11" fmla="*/ 0 h 3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7"/>
                <a:gd name="T19" fmla="*/ 0 h 326"/>
                <a:gd name="T20" fmla="*/ 537 w 537"/>
                <a:gd name="T21" fmla="*/ 326 h 3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7" h="326">
                  <a:moveTo>
                    <a:pt x="0" y="0"/>
                  </a:moveTo>
                  <a:lnTo>
                    <a:pt x="0" y="326"/>
                  </a:lnTo>
                  <a:lnTo>
                    <a:pt x="537" y="296"/>
                  </a:lnTo>
                  <a:lnTo>
                    <a:pt x="501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0" name="Freeform 11">
              <a:extLst>
                <a:ext uri="{FF2B5EF4-FFF2-40B4-BE49-F238E27FC236}">
                  <a16:creationId xmlns:a16="http://schemas.microsoft.com/office/drawing/2014/main" id="{8A0CCB25-3B81-4241-B60D-9335CCE51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" y="2505"/>
              <a:ext cx="378" cy="181"/>
            </a:xfrm>
            <a:custGeom>
              <a:avLst/>
              <a:gdLst>
                <a:gd name="T0" fmla="*/ 0 w 3031"/>
                <a:gd name="T1" fmla="*/ 0 h 1448"/>
                <a:gd name="T2" fmla="*/ 0 w 3031"/>
                <a:gd name="T3" fmla="*/ 0 h 1448"/>
                <a:gd name="T4" fmla="*/ 0 w 3031"/>
                <a:gd name="T5" fmla="*/ 0 h 1448"/>
                <a:gd name="T6" fmla="*/ 0 w 3031"/>
                <a:gd name="T7" fmla="*/ 0 h 1448"/>
                <a:gd name="T8" fmla="*/ 0 w 3031"/>
                <a:gd name="T9" fmla="*/ 0 h 1448"/>
                <a:gd name="T10" fmla="*/ 0 w 3031"/>
                <a:gd name="T11" fmla="*/ 0 h 1448"/>
                <a:gd name="T12" fmla="*/ 0 w 3031"/>
                <a:gd name="T13" fmla="*/ 0 h 1448"/>
                <a:gd name="T14" fmla="*/ 0 w 3031"/>
                <a:gd name="T15" fmla="*/ 0 h 1448"/>
                <a:gd name="T16" fmla="*/ 0 w 3031"/>
                <a:gd name="T17" fmla="*/ 0 h 1448"/>
                <a:gd name="T18" fmla="*/ 0 w 3031"/>
                <a:gd name="T19" fmla="*/ 0 h 1448"/>
                <a:gd name="T20" fmla="*/ 0 w 3031"/>
                <a:gd name="T21" fmla="*/ 0 h 1448"/>
                <a:gd name="T22" fmla="*/ 0 w 3031"/>
                <a:gd name="T23" fmla="*/ 0 h 1448"/>
                <a:gd name="T24" fmla="*/ 0 w 3031"/>
                <a:gd name="T25" fmla="*/ 0 h 1448"/>
                <a:gd name="T26" fmla="*/ 0 w 3031"/>
                <a:gd name="T27" fmla="*/ 0 h 1448"/>
                <a:gd name="T28" fmla="*/ 0 w 3031"/>
                <a:gd name="T29" fmla="*/ 0 h 14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031"/>
                <a:gd name="T46" fmla="*/ 0 h 1448"/>
                <a:gd name="T47" fmla="*/ 3031 w 3031"/>
                <a:gd name="T48" fmla="*/ 1448 h 14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031" h="1448">
                  <a:moveTo>
                    <a:pt x="24" y="0"/>
                  </a:moveTo>
                  <a:lnTo>
                    <a:pt x="0" y="1424"/>
                  </a:lnTo>
                  <a:lnTo>
                    <a:pt x="845" y="1448"/>
                  </a:lnTo>
                  <a:lnTo>
                    <a:pt x="868" y="897"/>
                  </a:lnTo>
                  <a:lnTo>
                    <a:pt x="3013" y="873"/>
                  </a:lnTo>
                  <a:lnTo>
                    <a:pt x="3031" y="594"/>
                  </a:lnTo>
                  <a:lnTo>
                    <a:pt x="863" y="582"/>
                  </a:lnTo>
                  <a:lnTo>
                    <a:pt x="851" y="7"/>
                  </a:lnTo>
                  <a:lnTo>
                    <a:pt x="597" y="19"/>
                  </a:lnTo>
                  <a:lnTo>
                    <a:pt x="574" y="1175"/>
                  </a:lnTo>
                  <a:lnTo>
                    <a:pt x="308" y="1170"/>
                  </a:lnTo>
                  <a:lnTo>
                    <a:pt x="296" y="286"/>
                  </a:lnTo>
                  <a:lnTo>
                    <a:pt x="284" y="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1" name="Freeform 12">
              <a:extLst>
                <a:ext uri="{FF2B5EF4-FFF2-40B4-BE49-F238E27FC236}">
                  <a16:creationId xmlns:a16="http://schemas.microsoft.com/office/drawing/2014/main" id="{E4EEBC91-688A-3149-922B-ACC25D97E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" y="2510"/>
              <a:ext cx="19" cy="79"/>
            </a:xfrm>
            <a:custGeom>
              <a:avLst/>
              <a:gdLst>
                <a:gd name="T0" fmla="*/ 0 w 154"/>
                <a:gd name="T1" fmla="*/ 0 h 634"/>
                <a:gd name="T2" fmla="*/ 0 w 154"/>
                <a:gd name="T3" fmla="*/ 0 h 634"/>
                <a:gd name="T4" fmla="*/ 0 w 154"/>
                <a:gd name="T5" fmla="*/ 0 h 634"/>
                <a:gd name="T6" fmla="*/ 0 w 154"/>
                <a:gd name="T7" fmla="*/ 0 h 634"/>
                <a:gd name="T8" fmla="*/ 0 w 154"/>
                <a:gd name="T9" fmla="*/ 0 h 634"/>
                <a:gd name="T10" fmla="*/ 0 w 154"/>
                <a:gd name="T11" fmla="*/ 0 h 634"/>
                <a:gd name="T12" fmla="*/ 0 w 154"/>
                <a:gd name="T13" fmla="*/ 0 h 6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4"/>
                <a:gd name="T22" fmla="*/ 0 h 634"/>
                <a:gd name="T23" fmla="*/ 154 w 154"/>
                <a:gd name="T24" fmla="*/ 634 h 6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4" h="634">
                  <a:moveTo>
                    <a:pt x="88" y="47"/>
                  </a:moveTo>
                  <a:lnTo>
                    <a:pt x="0" y="124"/>
                  </a:lnTo>
                  <a:lnTo>
                    <a:pt x="6" y="634"/>
                  </a:lnTo>
                  <a:lnTo>
                    <a:pt x="154" y="623"/>
                  </a:lnTo>
                  <a:lnTo>
                    <a:pt x="148" y="0"/>
                  </a:lnTo>
                  <a:lnTo>
                    <a:pt x="88" y="47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2" name="Freeform 13">
              <a:extLst>
                <a:ext uri="{FF2B5EF4-FFF2-40B4-BE49-F238E27FC236}">
                  <a16:creationId xmlns:a16="http://schemas.microsoft.com/office/drawing/2014/main" id="{F4328241-DAC8-C548-A9C9-17C23E109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" y="2526"/>
              <a:ext cx="71" cy="143"/>
            </a:xfrm>
            <a:custGeom>
              <a:avLst/>
              <a:gdLst>
                <a:gd name="T0" fmla="*/ 0 w 567"/>
                <a:gd name="T1" fmla="*/ 0 h 1151"/>
                <a:gd name="T2" fmla="*/ 0 w 567"/>
                <a:gd name="T3" fmla="*/ 0 h 1151"/>
                <a:gd name="T4" fmla="*/ 0 w 567"/>
                <a:gd name="T5" fmla="*/ 0 h 1151"/>
                <a:gd name="T6" fmla="*/ 0 w 567"/>
                <a:gd name="T7" fmla="*/ 0 h 1151"/>
                <a:gd name="T8" fmla="*/ 0 w 567"/>
                <a:gd name="T9" fmla="*/ 0 h 1151"/>
                <a:gd name="T10" fmla="*/ 0 w 567"/>
                <a:gd name="T11" fmla="*/ 0 h 1151"/>
                <a:gd name="T12" fmla="*/ 0 w 567"/>
                <a:gd name="T13" fmla="*/ 0 h 1151"/>
                <a:gd name="T14" fmla="*/ 0 w 567"/>
                <a:gd name="T15" fmla="*/ 0 h 11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7"/>
                <a:gd name="T25" fmla="*/ 0 h 1151"/>
                <a:gd name="T26" fmla="*/ 567 w 567"/>
                <a:gd name="T27" fmla="*/ 1151 h 115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7" h="1151">
                  <a:moveTo>
                    <a:pt x="0" y="18"/>
                  </a:moveTo>
                  <a:lnTo>
                    <a:pt x="0" y="1151"/>
                  </a:lnTo>
                  <a:lnTo>
                    <a:pt x="89" y="1074"/>
                  </a:lnTo>
                  <a:lnTo>
                    <a:pt x="124" y="118"/>
                  </a:lnTo>
                  <a:lnTo>
                    <a:pt x="490" y="101"/>
                  </a:lnTo>
                  <a:lnTo>
                    <a:pt x="567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3" name="Freeform 14">
              <a:extLst>
                <a:ext uri="{FF2B5EF4-FFF2-40B4-BE49-F238E27FC236}">
                  <a16:creationId xmlns:a16="http://schemas.microsoft.com/office/drawing/2014/main" id="{EA229A41-3A3A-4146-84E9-4B3697729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" y="2598"/>
              <a:ext cx="373" cy="85"/>
            </a:xfrm>
            <a:custGeom>
              <a:avLst/>
              <a:gdLst>
                <a:gd name="T0" fmla="*/ 0 w 2983"/>
                <a:gd name="T1" fmla="*/ 0 h 682"/>
                <a:gd name="T2" fmla="*/ 0 w 2983"/>
                <a:gd name="T3" fmla="*/ 0 h 682"/>
                <a:gd name="T4" fmla="*/ 0 w 2983"/>
                <a:gd name="T5" fmla="*/ 0 h 682"/>
                <a:gd name="T6" fmla="*/ 0 w 2983"/>
                <a:gd name="T7" fmla="*/ 0 h 682"/>
                <a:gd name="T8" fmla="*/ 0 w 2983"/>
                <a:gd name="T9" fmla="*/ 0 h 682"/>
                <a:gd name="T10" fmla="*/ 0 w 2983"/>
                <a:gd name="T11" fmla="*/ 0 h 682"/>
                <a:gd name="T12" fmla="*/ 0 w 2983"/>
                <a:gd name="T13" fmla="*/ 0 h 682"/>
                <a:gd name="T14" fmla="*/ 0 w 2983"/>
                <a:gd name="T15" fmla="*/ 0 h 682"/>
                <a:gd name="T16" fmla="*/ 0 w 2983"/>
                <a:gd name="T17" fmla="*/ 0 h 682"/>
                <a:gd name="T18" fmla="*/ 0 w 2983"/>
                <a:gd name="T19" fmla="*/ 0 h 6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83"/>
                <a:gd name="T31" fmla="*/ 0 h 682"/>
                <a:gd name="T32" fmla="*/ 2983 w 2983"/>
                <a:gd name="T33" fmla="*/ 682 h 6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83" h="682">
                  <a:moveTo>
                    <a:pt x="690" y="0"/>
                  </a:moveTo>
                  <a:lnTo>
                    <a:pt x="690" y="570"/>
                  </a:lnTo>
                  <a:lnTo>
                    <a:pt x="123" y="564"/>
                  </a:lnTo>
                  <a:lnTo>
                    <a:pt x="0" y="665"/>
                  </a:lnTo>
                  <a:lnTo>
                    <a:pt x="821" y="682"/>
                  </a:lnTo>
                  <a:lnTo>
                    <a:pt x="844" y="137"/>
                  </a:lnTo>
                  <a:lnTo>
                    <a:pt x="2948" y="137"/>
                  </a:lnTo>
                  <a:lnTo>
                    <a:pt x="2983" y="0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4" name="Freeform 15">
              <a:extLst>
                <a:ext uri="{FF2B5EF4-FFF2-40B4-BE49-F238E27FC236}">
                  <a16:creationId xmlns:a16="http://schemas.microsoft.com/office/drawing/2014/main" id="{9FA4D68D-A715-744B-A496-E28F3A657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571"/>
              <a:ext cx="304" cy="89"/>
            </a:xfrm>
            <a:custGeom>
              <a:avLst/>
              <a:gdLst>
                <a:gd name="T0" fmla="*/ 0 w 2432"/>
                <a:gd name="T1" fmla="*/ 0 h 719"/>
                <a:gd name="T2" fmla="*/ 0 w 2432"/>
                <a:gd name="T3" fmla="*/ 0 h 719"/>
                <a:gd name="T4" fmla="*/ 0 w 2432"/>
                <a:gd name="T5" fmla="*/ 0 h 719"/>
                <a:gd name="T6" fmla="*/ 0 w 2432"/>
                <a:gd name="T7" fmla="*/ 0 h 719"/>
                <a:gd name="T8" fmla="*/ 0 w 2432"/>
                <a:gd name="T9" fmla="*/ 0 h 719"/>
                <a:gd name="T10" fmla="*/ 0 w 2432"/>
                <a:gd name="T11" fmla="*/ 0 h 719"/>
                <a:gd name="T12" fmla="*/ 0 w 2432"/>
                <a:gd name="T13" fmla="*/ 0 h 719"/>
                <a:gd name="T14" fmla="*/ 0 w 2432"/>
                <a:gd name="T15" fmla="*/ 0 h 719"/>
                <a:gd name="T16" fmla="*/ 0 w 2432"/>
                <a:gd name="T17" fmla="*/ 0 h 719"/>
                <a:gd name="T18" fmla="*/ 0 w 2432"/>
                <a:gd name="T19" fmla="*/ 0 h 719"/>
                <a:gd name="T20" fmla="*/ 0 w 2432"/>
                <a:gd name="T21" fmla="*/ 0 h 719"/>
                <a:gd name="T22" fmla="*/ 0 w 2432"/>
                <a:gd name="T23" fmla="*/ 0 h 719"/>
                <a:gd name="T24" fmla="*/ 0 w 2432"/>
                <a:gd name="T25" fmla="*/ 0 h 719"/>
                <a:gd name="T26" fmla="*/ 0 w 2432"/>
                <a:gd name="T27" fmla="*/ 0 h 719"/>
                <a:gd name="T28" fmla="*/ 0 w 2432"/>
                <a:gd name="T29" fmla="*/ 0 h 719"/>
                <a:gd name="T30" fmla="*/ 0 w 2432"/>
                <a:gd name="T31" fmla="*/ 0 h 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32"/>
                <a:gd name="T49" fmla="*/ 0 h 719"/>
                <a:gd name="T50" fmla="*/ 2432 w 2432"/>
                <a:gd name="T51" fmla="*/ 719 h 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32" h="719">
                  <a:moveTo>
                    <a:pt x="0" y="0"/>
                  </a:moveTo>
                  <a:lnTo>
                    <a:pt x="2288" y="0"/>
                  </a:lnTo>
                  <a:lnTo>
                    <a:pt x="2432" y="215"/>
                  </a:lnTo>
                  <a:lnTo>
                    <a:pt x="2288" y="431"/>
                  </a:lnTo>
                  <a:lnTo>
                    <a:pt x="2288" y="719"/>
                  </a:lnTo>
                  <a:lnTo>
                    <a:pt x="1717" y="719"/>
                  </a:lnTo>
                  <a:lnTo>
                    <a:pt x="1717" y="575"/>
                  </a:lnTo>
                  <a:lnTo>
                    <a:pt x="2145" y="575"/>
                  </a:lnTo>
                  <a:lnTo>
                    <a:pt x="2145" y="431"/>
                  </a:lnTo>
                  <a:lnTo>
                    <a:pt x="1860" y="431"/>
                  </a:lnTo>
                  <a:lnTo>
                    <a:pt x="1860" y="288"/>
                  </a:lnTo>
                  <a:lnTo>
                    <a:pt x="2145" y="288"/>
                  </a:lnTo>
                  <a:lnTo>
                    <a:pt x="2145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5" name="Freeform 16">
              <a:extLst>
                <a:ext uri="{FF2B5EF4-FFF2-40B4-BE49-F238E27FC236}">
                  <a16:creationId xmlns:a16="http://schemas.microsoft.com/office/drawing/2014/main" id="{703B95B9-D904-9348-930B-AEE596727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606"/>
              <a:ext cx="215" cy="18"/>
            </a:xfrm>
            <a:custGeom>
              <a:avLst/>
              <a:gdLst>
                <a:gd name="T0" fmla="*/ 0 w 1717"/>
                <a:gd name="T1" fmla="*/ 0 h 143"/>
                <a:gd name="T2" fmla="*/ 0 w 1717"/>
                <a:gd name="T3" fmla="*/ 0 h 143"/>
                <a:gd name="T4" fmla="*/ 0 w 1717"/>
                <a:gd name="T5" fmla="*/ 0 h 143"/>
                <a:gd name="T6" fmla="*/ 0 w 1717"/>
                <a:gd name="T7" fmla="*/ 0 h 143"/>
                <a:gd name="T8" fmla="*/ 0 w 1717"/>
                <a:gd name="T9" fmla="*/ 0 h 143"/>
                <a:gd name="T10" fmla="*/ 0 w 1717"/>
                <a:gd name="T11" fmla="*/ 0 h 143"/>
                <a:gd name="T12" fmla="*/ 0 w 1717"/>
                <a:gd name="T13" fmla="*/ 0 h 1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17"/>
                <a:gd name="T22" fmla="*/ 0 h 143"/>
                <a:gd name="T23" fmla="*/ 1717 w 1717"/>
                <a:gd name="T24" fmla="*/ 143 h 14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17" h="143">
                  <a:moveTo>
                    <a:pt x="143" y="0"/>
                  </a:moveTo>
                  <a:lnTo>
                    <a:pt x="1717" y="0"/>
                  </a:lnTo>
                  <a:lnTo>
                    <a:pt x="1717" y="143"/>
                  </a:lnTo>
                  <a:lnTo>
                    <a:pt x="107" y="143"/>
                  </a:lnTo>
                  <a:lnTo>
                    <a:pt x="0" y="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6" name="Freeform 17">
              <a:extLst>
                <a:ext uri="{FF2B5EF4-FFF2-40B4-BE49-F238E27FC236}">
                  <a16:creationId xmlns:a16="http://schemas.microsoft.com/office/drawing/2014/main" id="{FAAF7C05-C7E3-514C-8AA7-907753109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" y="2499"/>
              <a:ext cx="125" cy="197"/>
            </a:xfrm>
            <a:custGeom>
              <a:avLst/>
              <a:gdLst>
                <a:gd name="T0" fmla="*/ 0 w 1001"/>
                <a:gd name="T1" fmla="*/ 0 h 1580"/>
                <a:gd name="T2" fmla="*/ 0 w 1001"/>
                <a:gd name="T3" fmla="*/ 0 h 1580"/>
                <a:gd name="T4" fmla="*/ 0 w 1001"/>
                <a:gd name="T5" fmla="*/ 0 h 1580"/>
                <a:gd name="T6" fmla="*/ 0 w 1001"/>
                <a:gd name="T7" fmla="*/ 0 h 1580"/>
                <a:gd name="T8" fmla="*/ 0 w 1001"/>
                <a:gd name="T9" fmla="*/ 0 h 1580"/>
                <a:gd name="T10" fmla="*/ 0 w 1001"/>
                <a:gd name="T11" fmla="*/ 0 h 1580"/>
                <a:gd name="T12" fmla="*/ 0 w 1001"/>
                <a:gd name="T13" fmla="*/ 0 h 1580"/>
                <a:gd name="T14" fmla="*/ 0 w 1001"/>
                <a:gd name="T15" fmla="*/ 0 h 1580"/>
                <a:gd name="T16" fmla="*/ 0 w 1001"/>
                <a:gd name="T17" fmla="*/ 0 h 1580"/>
                <a:gd name="T18" fmla="*/ 0 w 1001"/>
                <a:gd name="T19" fmla="*/ 0 h 1580"/>
                <a:gd name="T20" fmla="*/ 0 w 1001"/>
                <a:gd name="T21" fmla="*/ 0 h 1580"/>
                <a:gd name="T22" fmla="*/ 0 w 1001"/>
                <a:gd name="T23" fmla="*/ 0 h 158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01"/>
                <a:gd name="T37" fmla="*/ 0 h 1580"/>
                <a:gd name="T38" fmla="*/ 1001 w 1001"/>
                <a:gd name="T39" fmla="*/ 1580 h 158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01" h="1580">
                  <a:moveTo>
                    <a:pt x="0" y="0"/>
                  </a:moveTo>
                  <a:lnTo>
                    <a:pt x="0" y="1580"/>
                  </a:lnTo>
                  <a:lnTo>
                    <a:pt x="1001" y="1580"/>
                  </a:lnTo>
                  <a:lnTo>
                    <a:pt x="1001" y="862"/>
                  </a:lnTo>
                  <a:lnTo>
                    <a:pt x="858" y="862"/>
                  </a:lnTo>
                  <a:lnTo>
                    <a:pt x="858" y="1436"/>
                  </a:lnTo>
                  <a:lnTo>
                    <a:pt x="143" y="1436"/>
                  </a:lnTo>
                  <a:lnTo>
                    <a:pt x="143" y="143"/>
                  </a:lnTo>
                  <a:lnTo>
                    <a:pt x="1001" y="143"/>
                  </a:lnTo>
                  <a:lnTo>
                    <a:pt x="10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7" name="Freeform 18">
              <a:extLst>
                <a:ext uri="{FF2B5EF4-FFF2-40B4-BE49-F238E27FC236}">
                  <a16:creationId xmlns:a16="http://schemas.microsoft.com/office/drawing/2014/main" id="{124C0D6C-A82A-FF49-9954-1E87BBFF5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35"/>
              <a:ext cx="53" cy="125"/>
            </a:xfrm>
            <a:custGeom>
              <a:avLst/>
              <a:gdLst>
                <a:gd name="T0" fmla="*/ 0 w 428"/>
                <a:gd name="T1" fmla="*/ 0 h 1007"/>
                <a:gd name="T2" fmla="*/ 0 w 428"/>
                <a:gd name="T3" fmla="*/ 0 h 1007"/>
                <a:gd name="T4" fmla="*/ 0 w 428"/>
                <a:gd name="T5" fmla="*/ 0 h 1007"/>
                <a:gd name="T6" fmla="*/ 0 w 428"/>
                <a:gd name="T7" fmla="*/ 0 h 1007"/>
                <a:gd name="T8" fmla="*/ 0 w 428"/>
                <a:gd name="T9" fmla="*/ 0 h 1007"/>
                <a:gd name="T10" fmla="*/ 0 w 428"/>
                <a:gd name="T11" fmla="*/ 0 h 1007"/>
                <a:gd name="T12" fmla="*/ 0 w 428"/>
                <a:gd name="T13" fmla="*/ 0 h 1007"/>
                <a:gd name="T14" fmla="*/ 0 w 428"/>
                <a:gd name="T15" fmla="*/ 0 h 1007"/>
                <a:gd name="T16" fmla="*/ 0 w 428"/>
                <a:gd name="T17" fmla="*/ 0 h 1007"/>
                <a:gd name="T18" fmla="*/ 0 w 428"/>
                <a:gd name="T19" fmla="*/ 0 h 10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28"/>
                <a:gd name="T31" fmla="*/ 0 h 1007"/>
                <a:gd name="T32" fmla="*/ 428 w 428"/>
                <a:gd name="T33" fmla="*/ 1007 h 10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28" h="1007">
                  <a:moveTo>
                    <a:pt x="0" y="0"/>
                  </a:moveTo>
                  <a:lnTo>
                    <a:pt x="0" y="1007"/>
                  </a:lnTo>
                  <a:lnTo>
                    <a:pt x="428" y="1007"/>
                  </a:lnTo>
                  <a:lnTo>
                    <a:pt x="428" y="0"/>
                  </a:lnTo>
                  <a:lnTo>
                    <a:pt x="285" y="0"/>
                  </a:lnTo>
                  <a:lnTo>
                    <a:pt x="285" y="863"/>
                  </a:lnTo>
                  <a:lnTo>
                    <a:pt x="143" y="863"/>
                  </a:lnTo>
                  <a:lnTo>
                    <a:pt x="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8" name="Freeform 19">
              <a:extLst>
                <a:ext uri="{FF2B5EF4-FFF2-40B4-BE49-F238E27FC236}">
                  <a16:creationId xmlns:a16="http://schemas.microsoft.com/office/drawing/2014/main" id="{91D6CC82-56AA-9044-B5CF-EAD3EA800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35"/>
              <a:ext cx="53" cy="18"/>
            </a:xfrm>
            <a:custGeom>
              <a:avLst/>
              <a:gdLst>
                <a:gd name="T0" fmla="*/ 0 w 428"/>
                <a:gd name="T1" fmla="*/ 0 h 145"/>
                <a:gd name="T2" fmla="*/ 0 w 428"/>
                <a:gd name="T3" fmla="*/ 0 h 145"/>
                <a:gd name="T4" fmla="*/ 0 w 428"/>
                <a:gd name="T5" fmla="*/ 0 h 145"/>
                <a:gd name="T6" fmla="*/ 0 w 428"/>
                <a:gd name="T7" fmla="*/ 0 h 145"/>
                <a:gd name="T8" fmla="*/ 0 w 428"/>
                <a:gd name="T9" fmla="*/ 0 h 145"/>
                <a:gd name="T10" fmla="*/ 0 w 428"/>
                <a:gd name="T11" fmla="*/ 0 h 1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145"/>
                <a:gd name="T20" fmla="*/ 428 w 428"/>
                <a:gd name="T21" fmla="*/ 145 h 1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145">
                  <a:moveTo>
                    <a:pt x="0" y="145"/>
                  </a:moveTo>
                  <a:lnTo>
                    <a:pt x="428" y="145"/>
                  </a:lnTo>
                  <a:lnTo>
                    <a:pt x="428" y="0"/>
                  </a:ln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9" name="Freeform 20">
              <a:extLst>
                <a:ext uri="{FF2B5EF4-FFF2-40B4-BE49-F238E27FC236}">
                  <a16:creationId xmlns:a16="http://schemas.microsoft.com/office/drawing/2014/main" id="{C36D70F5-05BD-6842-B7E5-2F2096733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499"/>
              <a:ext cx="18" cy="90"/>
            </a:xfrm>
            <a:custGeom>
              <a:avLst/>
              <a:gdLst>
                <a:gd name="T0" fmla="*/ 0 w 143"/>
                <a:gd name="T1" fmla="*/ 0 h 718"/>
                <a:gd name="T2" fmla="*/ 0 w 143"/>
                <a:gd name="T3" fmla="*/ 0 h 718"/>
                <a:gd name="T4" fmla="*/ 0 w 143"/>
                <a:gd name="T5" fmla="*/ 0 h 718"/>
                <a:gd name="T6" fmla="*/ 0 w 143"/>
                <a:gd name="T7" fmla="*/ 0 h 718"/>
                <a:gd name="T8" fmla="*/ 0 w 143"/>
                <a:gd name="T9" fmla="*/ 0 h 718"/>
                <a:gd name="T10" fmla="*/ 0 w 143"/>
                <a:gd name="T11" fmla="*/ 0 h 7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3"/>
                <a:gd name="T19" fmla="*/ 0 h 718"/>
                <a:gd name="T20" fmla="*/ 143 w 143"/>
                <a:gd name="T21" fmla="*/ 718 h 7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3" h="718">
                  <a:moveTo>
                    <a:pt x="0" y="0"/>
                  </a:moveTo>
                  <a:lnTo>
                    <a:pt x="0" y="718"/>
                  </a:lnTo>
                  <a:lnTo>
                    <a:pt x="143" y="718"/>
                  </a:lnTo>
                  <a:lnTo>
                    <a:pt x="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50" name="Freeform 21">
              <a:extLst>
                <a:ext uri="{FF2B5EF4-FFF2-40B4-BE49-F238E27FC236}">
                  <a16:creationId xmlns:a16="http://schemas.microsoft.com/office/drawing/2014/main" id="{06AE7502-0388-2B44-AF58-0E3870A50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" y="2606"/>
              <a:ext cx="89" cy="90"/>
            </a:xfrm>
            <a:custGeom>
              <a:avLst/>
              <a:gdLst>
                <a:gd name="T0" fmla="*/ 0 w 714"/>
                <a:gd name="T1" fmla="*/ 0 h 718"/>
                <a:gd name="T2" fmla="*/ 0 w 714"/>
                <a:gd name="T3" fmla="*/ 0 h 718"/>
                <a:gd name="T4" fmla="*/ 0 w 714"/>
                <a:gd name="T5" fmla="*/ 0 h 718"/>
                <a:gd name="T6" fmla="*/ 0 w 714"/>
                <a:gd name="T7" fmla="*/ 0 h 718"/>
                <a:gd name="T8" fmla="*/ 0 w 714"/>
                <a:gd name="T9" fmla="*/ 0 h 718"/>
                <a:gd name="T10" fmla="*/ 0 w 714"/>
                <a:gd name="T11" fmla="*/ 0 h 718"/>
                <a:gd name="T12" fmla="*/ 0 w 714"/>
                <a:gd name="T13" fmla="*/ 0 h 718"/>
                <a:gd name="T14" fmla="*/ 0 w 714"/>
                <a:gd name="T15" fmla="*/ 0 h 718"/>
                <a:gd name="T16" fmla="*/ 0 w 714"/>
                <a:gd name="T17" fmla="*/ 0 h 718"/>
                <a:gd name="T18" fmla="*/ 0 w 714"/>
                <a:gd name="T19" fmla="*/ 0 h 718"/>
                <a:gd name="T20" fmla="*/ 0 w 714"/>
                <a:gd name="T21" fmla="*/ 0 h 718"/>
                <a:gd name="T22" fmla="*/ 0 w 714"/>
                <a:gd name="T23" fmla="*/ 0 h 718"/>
                <a:gd name="T24" fmla="*/ 0 w 714"/>
                <a:gd name="T25" fmla="*/ 0 h 718"/>
                <a:gd name="T26" fmla="*/ 0 w 714"/>
                <a:gd name="T27" fmla="*/ 0 h 7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14"/>
                <a:gd name="T43" fmla="*/ 0 h 718"/>
                <a:gd name="T44" fmla="*/ 714 w 714"/>
                <a:gd name="T45" fmla="*/ 718 h 7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14" h="718">
                  <a:moveTo>
                    <a:pt x="0" y="287"/>
                  </a:moveTo>
                  <a:lnTo>
                    <a:pt x="0" y="718"/>
                  </a:lnTo>
                  <a:lnTo>
                    <a:pt x="714" y="718"/>
                  </a:lnTo>
                  <a:lnTo>
                    <a:pt x="714" y="287"/>
                  </a:lnTo>
                  <a:lnTo>
                    <a:pt x="571" y="287"/>
                  </a:lnTo>
                  <a:lnTo>
                    <a:pt x="571" y="574"/>
                  </a:lnTo>
                  <a:lnTo>
                    <a:pt x="143" y="574"/>
                  </a:lnTo>
                  <a:lnTo>
                    <a:pt x="143" y="431"/>
                  </a:lnTo>
                  <a:lnTo>
                    <a:pt x="286" y="431"/>
                  </a:lnTo>
                  <a:lnTo>
                    <a:pt x="286" y="0"/>
                  </a:lnTo>
                  <a:lnTo>
                    <a:pt x="143" y="0"/>
                  </a:lnTo>
                  <a:lnTo>
                    <a:pt x="143" y="287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199" name="Text Box 22">
            <a:extLst>
              <a:ext uri="{FF2B5EF4-FFF2-40B4-BE49-F238E27FC236}">
                <a16:creationId xmlns:a16="http://schemas.microsoft.com/office/drawing/2014/main" id="{3A7E73F4-A984-D243-9421-FFCE923E4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7179" y="2133511"/>
            <a:ext cx="1404552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= 10111101…</a:t>
            </a:r>
          </a:p>
        </p:txBody>
      </p:sp>
      <p:sp>
        <p:nvSpPr>
          <p:cNvPr id="8200" name="AutoShape 23">
            <a:extLst>
              <a:ext uri="{FF2B5EF4-FFF2-40B4-BE49-F238E27FC236}">
                <a16:creationId xmlns:a16="http://schemas.microsoft.com/office/drawing/2014/main" id="{B9C7595B-720C-9448-8839-E8AFC5224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038" y="2198688"/>
            <a:ext cx="482600" cy="506412"/>
          </a:xfrm>
          <a:prstGeom prst="foldedCorner">
            <a:avLst>
              <a:gd name="adj" fmla="val 29713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-----</a:t>
            </a:r>
          </a:p>
          <a:p>
            <a:pPr algn="ctr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-----</a:t>
            </a:r>
          </a:p>
          <a:p>
            <a:pPr algn="ctr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-----</a:t>
            </a:r>
          </a:p>
        </p:txBody>
      </p:sp>
      <p:sp>
        <p:nvSpPr>
          <p:cNvPr id="8201" name="Text Box 24">
            <a:extLst>
              <a:ext uri="{FF2B5EF4-FFF2-40B4-BE49-F238E27FC236}">
                <a16:creationId xmlns:a16="http://schemas.microsoft.com/office/drawing/2014/main" id="{BFE01C9F-FD14-5144-A62D-EEE491584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3313" y="2828926"/>
            <a:ext cx="1524776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= 00110010…</a:t>
            </a:r>
          </a:p>
        </p:txBody>
      </p:sp>
      <p:sp>
        <p:nvSpPr>
          <p:cNvPr id="8202" name="Text Box 25">
            <a:extLst>
              <a:ext uri="{FF2B5EF4-FFF2-40B4-BE49-F238E27FC236}">
                <a16:creationId xmlns:a16="http://schemas.microsoft.com/office/drawing/2014/main" id="{2D702851-F9E7-F64B-A23E-361929A98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438" y="2514601"/>
            <a:ext cx="1277914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 10001111…</a:t>
            </a:r>
          </a:p>
        </p:txBody>
      </p:sp>
      <p:sp>
        <p:nvSpPr>
          <p:cNvPr id="8203" name="Text Box 26">
            <a:extLst>
              <a:ext uri="{FF2B5EF4-FFF2-40B4-BE49-F238E27FC236}">
                <a16:creationId xmlns:a16="http://schemas.microsoft.com/office/drawing/2014/main" id="{59ED9B8E-7193-604E-9A57-84311F8B0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13" y="2362200"/>
            <a:ext cx="665567" cy="6463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en-US" sz="3600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8204" name="Text Box 27">
            <a:extLst>
              <a:ext uri="{FF2B5EF4-FFF2-40B4-BE49-F238E27FC236}">
                <a16:creationId xmlns:a16="http://schemas.microsoft.com/office/drawing/2014/main" id="{3505F5F8-CA31-9F4A-B868-F7A3B1F8B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663" y="2833688"/>
            <a:ext cx="1524776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+mn-lt"/>
              </a:rPr>
              <a:t>00110010… =</a:t>
            </a:r>
          </a:p>
        </p:txBody>
      </p:sp>
      <p:sp>
        <p:nvSpPr>
          <p:cNvPr id="8205" name="Line 28">
            <a:extLst>
              <a:ext uri="{FF2B5EF4-FFF2-40B4-BE49-F238E27FC236}">
                <a16:creationId xmlns:a16="http://schemas.microsoft.com/office/drawing/2014/main" id="{FAE20ACC-B495-764F-8958-8C91DEE3BE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8038" y="2524126"/>
            <a:ext cx="381000" cy="18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6" name="Line 29">
            <a:extLst>
              <a:ext uri="{FF2B5EF4-FFF2-40B4-BE49-F238E27FC236}">
                <a16:creationId xmlns:a16="http://schemas.microsoft.com/office/drawing/2014/main" id="{B85D6EF7-7CE9-8342-AF84-D82C4B9901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18038" y="2743201"/>
            <a:ext cx="381000" cy="12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7" name="Line 30">
            <a:extLst>
              <a:ext uri="{FF2B5EF4-FFF2-40B4-BE49-F238E27FC236}">
                <a16:creationId xmlns:a16="http://schemas.microsoft.com/office/drawing/2014/main" id="{E77053C7-0BA4-6648-AA21-774C7E509E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0039" y="2676525"/>
            <a:ext cx="3063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8" name="AutoShape 31">
            <a:extLst>
              <a:ext uri="{FF2B5EF4-FFF2-40B4-BE49-F238E27FC236}">
                <a16:creationId xmlns:a16="http://schemas.microsoft.com/office/drawing/2014/main" id="{35591038-96F3-E144-AB62-05BBA47FF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5476" y="2268538"/>
            <a:ext cx="538163" cy="779462"/>
          </a:xfrm>
          <a:prstGeom prst="rightArrow">
            <a:avLst>
              <a:gd name="adj1" fmla="val 50000"/>
              <a:gd name="adj2" fmla="val 25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209" name="Text Box 32">
            <a:extLst>
              <a:ext uri="{FF2B5EF4-FFF2-40B4-BE49-F238E27FC236}">
                <a16:creationId xmlns:a16="http://schemas.microsoft.com/office/drawing/2014/main" id="{5F50CBCC-D27F-B344-A495-E7407DC33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1238" y="2286000"/>
            <a:ext cx="665567" cy="64633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360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en-US" sz="360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</a:p>
        </p:txBody>
      </p:sp>
      <p:sp>
        <p:nvSpPr>
          <p:cNvPr id="8210" name="Line 33">
            <a:extLst>
              <a:ext uri="{FF2B5EF4-FFF2-40B4-BE49-F238E27FC236}">
                <a16:creationId xmlns:a16="http://schemas.microsoft.com/office/drawing/2014/main" id="{06A22ADF-AA95-674F-BF7A-2BCE37A0057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967664" y="2743201"/>
            <a:ext cx="307975" cy="12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1" name="Text Box 34">
            <a:extLst>
              <a:ext uri="{FF2B5EF4-FFF2-40B4-BE49-F238E27FC236}">
                <a16:creationId xmlns:a16="http://schemas.microsoft.com/office/drawing/2014/main" id="{B468B602-0277-2549-B6DF-28C941539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5912" y="1984533"/>
            <a:ext cx="1378904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   10111101…</a:t>
            </a:r>
          </a:p>
        </p:txBody>
      </p:sp>
      <p:sp>
        <p:nvSpPr>
          <p:cNvPr id="8212" name="Line 35">
            <a:extLst>
              <a:ext uri="{FF2B5EF4-FFF2-40B4-BE49-F238E27FC236}">
                <a16:creationId xmlns:a16="http://schemas.microsoft.com/office/drawing/2014/main" id="{885C8C70-B769-694D-AC15-7A693886DB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94638" y="2362201"/>
            <a:ext cx="381000" cy="123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3" name="AutoShape 36">
            <a:extLst>
              <a:ext uri="{FF2B5EF4-FFF2-40B4-BE49-F238E27FC236}">
                <a16:creationId xmlns:a16="http://schemas.microsoft.com/office/drawing/2014/main" id="{21F07210-3FE1-8249-85D4-8157BACB1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309" y="3464858"/>
            <a:ext cx="3017839" cy="719694"/>
          </a:xfrm>
          <a:prstGeom prst="wedgeRectCallout">
            <a:avLst>
              <a:gd name="adj1" fmla="val -769"/>
              <a:gd name="adj2" fmla="val -92968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Key is a random bit sequence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as long as the plaintext</a:t>
            </a:r>
          </a:p>
        </p:txBody>
      </p:sp>
      <p:sp>
        <p:nvSpPr>
          <p:cNvPr id="8214" name="AutoShape 37">
            <a:extLst>
              <a:ext uri="{FF2B5EF4-FFF2-40B4-BE49-F238E27FC236}">
                <a16:creationId xmlns:a16="http://schemas.microsoft.com/office/drawing/2014/main" id="{40DB1024-1DFD-FA41-AF12-2B1B5D856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961" y="4267199"/>
            <a:ext cx="2862307" cy="976311"/>
          </a:xfrm>
          <a:prstGeom prst="wedgeRectCallout">
            <a:avLst>
              <a:gd name="adj1" fmla="val 4227"/>
              <a:gd name="adj2" fmla="val -197347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Encrypt by bitwise XOR of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plaintext and key: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ciphertext =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plaintext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  <a:sym typeface="Symbol" pitchFamily="2" charset="2"/>
              </a:rPr>
              <a:t>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key</a:t>
            </a:r>
          </a:p>
        </p:txBody>
      </p:sp>
      <p:sp>
        <p:nvSpPr>
          <p:cNvPr id="8215" name="AutoShape 38">
            <a:extLst>
              <a:ext uri="{FF2B5EF4-FFF2-40B4-BE49-F238E27FC236}">
                <a16:creationId xmlns:a16="http://schemas.microsoft.com/office/drawing/2014/main" id="{98407BCF-AADD-4742-9882-DCE1AF664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7739" y="3581399"/>
            <a:ext cx="2684275" cy="1752599"/>
          </a:xfrm>
          <a:prstGeom prst="wedgeRectCallout">
            <a:avLst>
              <a:gd name="adj1" fmla="val -24380"/>
              <a:gd name="adj2" fmla="val -92361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Decrypt by bitwise XOR of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ciphertext and key: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ciphertext </a:t>
            </a:r>
            <a:r>
              <a:rPr lang="en-US" altLang="en-US" sz="1800" dirty="0">
                <a:solidFill>
                  <a:srgbClr val="C00000"/>
                </a:solidFill>
                <a:latin typeface="+mn-lt"/>
                <a:sym typeface="Symbol" pitchFamily="2" charset="2"/>
              </a:rPr>
              <a:t></a:t>
            </a: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 key </a:t>
            </a: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= 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(plaintext </a:t>
            </a:r>
            <a:r>
              <a:rPr lang="en-US" altLang="en-US" sz="1800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 key) </a:t>
            </a:r>
            <a:r>
              <a:rPr lang="en-US" altLang="en-US" sz="1800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 key =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plaintext </a:t>
            </a:r>
            <a:r>
              <a:rPr lang="en-US" altLang="en-US" sz="1800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 (key </a:t>
            </a:r>
            <a:r>
              <a:rPr lang="en-US" altLang="en-US" sz="1800" dirty="0">
                <a:solidFill>
                  <a:schemeClr val="tx1"/>
                </a:solidFill>
                <a:latin typeface="+mn-lt"/>
                <a:sym typeface="Symbol" pitchFamily="2" charset="2"/>
              </a:rPr>
              <a:t></a:t>
            </a: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 key) =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plaintext </a:t>
            </a:r>
          </a:p>
        </p:txBody>
      </p:sp>
      <p:sp>
        <p:nvSpPr>
          <p:cNvPr id="8216" name="Text Box 39">
            <a:extLst>
              <a:ext uri="{FF2B5EF4-FFF2-40B4-BE49-F238E27FC236}">
                <a16:creationId xmlns:a16="http://schemas.microsoft.com/office/drawing/2014/main" id="{2218E252-F27A-4F47-9444-DD126C84F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341" y="5424486"/>
            <a:ext cx="1058731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Cipher achieves 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perfect secrecy </a:t>
            </a:r>
            <a:r>
              <a:rPr lang="en-US" altLang="en-US" dirty="0">
                <a:solidFill>
                  <a:schemeClr val="tx1"/>
                </a:solidFill>
                <a:latin typeface="+mn-lt"/>
              </a:rPr>
              <a:t>if and only if there are as many possible keys as possible plaintexts, and every key is equally likely   (Claude Shannon, 1949)</a:t>
            </a:r>
          </a:p>
        </p:txBody>
      </p:sp>
      <p:grpSp>
        <p:nvGrpSpPr>
          <p:cNvPr id="8217" name="Group 40">
            <a:extLst>
              <a:ext uri="{FF2B5EF4-FFF2-40B4-BE49-F238E27FC236}">
                <a16:creationId xmlns:a16="http://schemas.microsoft.com/office/drawing/2014/main" id="{B0835B95-AF3C-E640-823C-F5ECC762D3C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53576" y="2878138"/>
            <a:ext cx="657225" cy="322262"/>
            <a:chOff x="1410" y="2496"/>
            <a:chExt cx="414" cy="203"/>
          </a:xfrm>
        </p:grpSpPr>
        <p:sp>
          <p:nvSpPr>
            <p:cNvPr id="8219" name="AutoShape 41">
              <a:extLst>
                <a:ext uri="{FF2B5EF4-FFF2-40B4-BE49-F238E27FC236}">
                  <a16:creationId xmlns:a16="http://schemas.microsoft.com/office/drawing/2014/main" id="{14765F26-121D-304D-9B1A-A65BCF55994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10" y="2496"/>
              <a:ext cx="414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0" name="Freeform 42">
              <a:extLst>
                <a:ext uri="{FF2B5EF4-FFF2-40B4-BE49-F238E27FC236}">
                  <a16:creationId xmlns:a16="http://schemas.microsoft.com/office/drawing/2014/main" id="{A781FC6D-AC31-D942-B16B-BF1404897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3" y="2615"/>
              <a:ext cx="72" cy="75"/>
            </a:xfrm>
            <a:custGeom>
              <a:avLst/>
              <a:gdLst>
                <a:gd name="T0" fmla="*/ 0 w 579"/>
                <a:gd name="T1" fmla="*/ 0 h 605"/>
                <a:gd name="T2" fmla="*/ 0 w 579"/>
                <a:gd name="T3" fmla="*/ 0 h 605"/>
                <a:gd name="T4" fmla="*/ 0 w 579"/>
                <a:gd name="T5" fmla="*/ 0 h 605"/>
                <a:gd name="T6" fmla="*/ 0 w 579"/>
                <a:gd name="T7" fmla="*/ 0 h 605"/>
                <a:gd name="T8" fmla="*/ 0 w 579"/>
                <a:gd name="T9" fmla="*/ 0 h 605"/>
                <a:gd name="T10" fmla="*/ 0 w 579"/>
                <a:gd name="T11" fmla="*/ 0 h 605"/>
                <a:gd name="T12" fmla="*/ 0 w 579"/>
                <a:gd name="T13" fmla="*/ 0 h 605"/>
                <a:gd name="T14" fmla="*/ 0 w 579"/>
                <a:gd name="T15" fmla="*/ 0 h 6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79"/>
                <a:gd name="T25" fmla="*/ 0 h 605"/>
                <a:gd name="T26" fmla="*/ 579 w 579"/>
                <a:gd name="T27" fmla="*/ 605 h 6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79" h="605">
                  <a:moveTo>
                    <a:pt x="136" y="12"/>
                  </a:moveTo>
                  <a:lnTo>
                    <a:pt x="136" y="309"/>
                  </a:lnTo>
                  <a:lnTo>
                    <a:pt x="0" y="314"/>
                  </a:lnTo>
                  <a:lnTo>
                    <a:pt x="12" y="605"/>
                  </a:lnTo>
                  <a:lnTo>
                    <a:pt x="567" y="599"/>
                  </a:lnTo>
                  <a:lnTo>
                    <a:pt x="579" y="0"/>
                  </a:lnTo>
                  <a:lnTo>
                    <a:pt x="136" y="12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1" name="Freeform 43">
              <a:extLst>
                <a:ext uri="{FF2B5EF4-FFF2-40B4-BE49-F238E27FC236}">
                  <a16:creationId xmlns:a16="http://schemas.microsoft.com/office/drawing/2014/main" id="{9502BCDC-4C5D-3B40-BC44-9D464A0DD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" y="2618"/>
              <a:ext cx="54" cy="30"/>
            </a:xfrm>
            <a:custGeom>
              <a:avLst/>
              <a:gdLst>
                <a:gd name="T0" fmla="*/ 0 w 437"/>
                <a:gd name="T1" fmla="*/ 0 h 243"/>
                <a:gd name="T2" fmla="*/ 0 w 437"/>
                <a:gd name="T3" fmla="*/ 0 h 243"/>
                <a:gd name="T4" fmla="*/ 0 w 437"/>
                <a:gd name="T5" fmla="*/ 0 h 243"/>
                <a:gd name="T6" fmla="*/ 0 w 437"/>
                <a:gd name="T7" fmla="*/ 0 h 243"/>
                <a:gd name="T8" fmla="*/ 0 w 437"/>
                <a:gd name="T9" fmla="*/ 0 h 243"/>
                <a:gd name="T10" fmla="*/ 0 w 437"/>
                <a:gd name="T11" fmla="*/ 0 h 2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37"/>
                <a:gd name="T19" fmla="*/ 0 h 243"/>
                <a:gd name="T20" fmla="*/ 437 w 437"/>
                <a:gd name="T21" fmla="*/ 243 h 24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37" h="243">
                  <a:moveTo>
                    <a:pt x="0" y="18"/>
                  </a:moveTo>
                  <a:lnTo>
                    <a:pt x="35" y="243"/>
                  </a:lnTo>
                  <a:lnTo>
                    <a:pt x="437" y="243"/>
                  </a:lnTo>
                  <a:lnTo>
                    <a:pt x="396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2" name="Freeform 44">
              <a:extLst>
                <a:ext uri="{FF2B5EF4-FFF2-40B4-BE49-F238E27FC236}">
                  <a16:creationId xmlns:a16="http://schemas.microsoft.com/office/drawing/2014/main" id="{A4D06172-7D4E-B143-B7E2-92361DED0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" y="2669"/>
              <a:ext cx="72" cy="17"/>
            </a:xfrm>
            <a:custGeom>
              <a:avLst/>
              <a:gdLst>
                <a:gd name="T0" fmla="*/ 0 w 573"/>
                <a:gd name="T1" fmla="*/ 0 h 136"/>
                <a:gd name="T2" fmla="*/ 0 w 573"/>
                <a:gd name="T3" fmla="*/ 0 h 136"/>
                <a:gd name="T4" fmla="*/ 0 w 573"/>
                <a:gd name="T5" fmla="*/ 0 h 136"/>
                <a:gd name="T6" fmla="*/ 0 w 573"/>
                <a:gd name="T7" fmla="*/ 0 h 136"/>
                <a:gd name="T8" fmla="*/ 0 w 573"/>
                <a:gd name="T9" fmla="*/ 0 h 136"/>
                <a:gd name="T10" fmla="*/ 0 w 573"/>
                <a:gd name="T11" fmla="*/ 0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73"/>
                <a:gd name="T19" fmla="*/ 0 h 136"/>
                <a:gd name="T20" fmla="*/ 573 w 573"/>
                <a:gd name="T21" fmla="*/ 136 h 1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73" h="136">
                  <a:moveTo>
                    <a:pt x="24" y="0"/>
                  </a:moveTo>
                  <a:lnTo>
                    <a:pt x="573" y="0"/>
                  </a:lnTo>
                  <a:lnTo>
                    <a:pt x="555" y="136"/>
                  </a:lnTo>
                  <a:lnTo>
                    <a:pt x="0" y="11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3" name="Freeform 45">
              <a:extLst>
                <a:ext uri="{FF2B5EF4-FFF2-40B4-BE49-F238E27FC236}">
                  <a16:creationId xmlns:a16="http://schemas.microsoft.com/office/drawing/2014/main" id="{AB323D03-AA06-934C-89E5-ACBC0C90D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08"/>
              <a:ext cx="67" cy="40"/>
            </a:xfrm>
            <a:custGeom>
              <a:avLst/>
              <a:gdLst>
                <a:gd name="T0" fmla="*/ 0 w 537"/>
                <a:gd name="T1" fmla="*/ 0 h 326"/>
                <a:gd name="T2" fmla="*/ 0 w 537"/>
                <a:gd name="T3" fmla="*/ 0 h 326"/>
                <a:gd name="T4" fmla="*/ 0 w 537"/>
                <a:gd name="T5" fmla="*/ 0 h 326"/>
                <a:gd name="T6" fmla="*/ 0 w 537"/>
                <a:gd name="T7" fmla="*/ 0 h 326"/>
                <a:gd name="T8" fmla="*/ 0 w 537"/>
                <a:gd name="T9" fmla="*/ 0 h 326"/>
                <a:gd name="T10" fmla="*/ 0 w 537"/>
                <a:gd name="T11" fmla="*/ 0 h 3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7"/>
                <a:gd name="T19" fmla="*/ 0 h 326"/>
                <a:gd name="T20" fmla="*/ 537 w 537"/>
                <a:gd name="T21" fmla="*/ 326 h 3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7" h="326">
                  <a:moveTo>
                    <a:pt x="0" y="0"/>
                  </a:moveTo>
                  <a:lnTo>
                    <a:pt x="0" y="326"/>
                  </a:lnTo>
                  <a:lnTo>
                    <a:pt x="537" y="296"/>
                  </a:lnTo>
                  <a:lnTo>
                    <a:pt x="501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4" name="Freeform 46">
              <a:extLst>
                <a:ext uri="{FF2B5EF4-FFF2-40B4-BE49-F238E27FC236}">
                  <a16:creationId xmlns:a16="http://schemas.microsoft.com/office/drawing/2014/main" id="{678C9427-0ACE-3E41-903A-768DDF61C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" y="2505"/>
              <a:ext cx="378" cy="181"/>
            </a:xfrm>
            <a:custGeom>
              <a:avLst/>
              <a:gdLst>
                <a:gd name="T0" fmla="*/ 0 w 3031"/>
                <a:gd name="T1" fmla="*/ 0 h 1448"/>
                <a:gd name="T2" fmla="*/ 0 w 3031"/>
                <a:gd name="T3" fmla="*/ 0 h 1448"/>
                <a:gd name="T4" fmla="*/ 0 w 3031"/>
                <a:gd name="T5" fmla="*/ 0 h 1448"/>
                <a:gd name="T6" fmla="*/ 0 w 3031"/>
                <a:gd name="T7" fmla="*/ 0 h 1448"/>
                <a:gd name="T8" fmla="*/ 0 w 3031"/>
                <a:gd name="T9" fmla="*/ 0 h 1448"/>
                <a:gd name="T10" fmla="*/ 0 w 3031"/>
                <a:gd name="T11" fmla="*/ 0 h 1448"/>
                <a:gd name="T12" fmla="*/ 0 w 3031"/>
                <a:gd name="T13" fmla="*/ 0 h 1448"/>
                <a:gd name="T14" fmla="*/ 0 w 3031"/>
                <a:gd name="T15" fmla="*/ 0 h 1448"/>
                <a:gd name="T16" fmla="*/ 0 w 3031"/>
                <a:gd name="T17" fmla="*/ 0 h 1448"/>
                <a:gd name="T18" fmla="*/ 0 w 3031"/>
                <a:gd name="T19" fmla="*/ 0 h 1448"/>
                <a:gd name="T20" fmla="*/ 0 w 3031"/>
                <a:gd name="T21" fmla="*/ 0 h 1448"/>
                <a:gd name="T22" fmla="*/ 0 w 3031"/>
                <a:gd name="T23" fmla="*/ 0 h 1448"/>
                <a:gd name="T24" fmla="*/ 0 w 3031"/>
                <a:gd name="T25" fmla="*/ 0 h 1448"/>
                <a:gd name="T26" fmla="*/ 0 w 3031"/>
                <a:gd name="T27" fmla="*/ 0 h 1448"/>
                <a:gd name="T28" fmla="*/ 0 w 3031"/>
                <a:gd name="T29" fmla="*/ 0 h 14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031"/>
                <a:gd name="T46" fmla="*/ 0 h 1448"/>
                <a:gd name="T47" fmla="*/ 3031 w 3031"/>
                <a:gd name="T48" fmla="*/ 1448 h 14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031" h="1448">
                  <a:moveTo>
                    <a:pt x="24" y="0"/>
                  </a:moveTo>
                  <a:lnTo>
                    <a:pt x="0" y="1424"/>
                  </a:lnTo>
                  <a:lnTo>
                    <a:pt x="845" y="1448"/>
                  </a:lnTo>
                  <a:lnTo>
                    <a:pt x="868" y="897"/>
                  </a:lnTo>
                  <a:lnTo>
                    <a:pt x="3013" y="873"/>
                  </a:lnTo>
                  <a:lnTo>
                    <a:pt x="3031" y="594"/>
                  </a:lnTo>
                  <a:lnTo>
                    <a:pt x="863" y="582"/>
                  </a:lnTo>
                  <a:lnTo>
                    <a:pt x="851" y="7"/>
                  </a:lnTo>
                  <a:lnTo>
                    <a:pt x="597" y="19"/>
                  </a:lnTo>
                  <a:lnTo>
                    <a:pt x="574" y="1175"/>
                  </a:lnTo>
                  <a:lnTo>
                    <a:pt x="308" y="1170"/>
                  </a:lnTo>
                  <a:lnTo>
                    <a:pt x="296" y="286"/>
                  </a:lnTo>
                  <a:lnTo>
                    <a:pt x="284" y="1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5" name="Freeform 47">
              <a:extLst>
                <a:ext uri="{FF2B5EF4-FFF2-40B4-BE49-F238E27FC236}">
                  <a16:creationId xmlns:a16="http://schemas.microsoft.com/office/drawing/2014/main" id="{3C067737-F2EA-694B-B3AE-B35990372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6" y="2510"/>
              <a:ext cx="19" cy="79"/>
            </a:xfrm>
            <a:custGeom>
              <a:avLst/>
              <a:gdLst>
                <a:gd name="T0" fmla="*/ 0 w 154"/>
                <a:gd name="T1" fmla="*/ 0 h 634"/>
                <a:gd name="T2" fmla="*/ 0 w 154"/>
                <a:gd name="T3" fmla="*/ 0 h 634"/>
                <a:gd name="T4" fmla="*/ 0 w 154"/>
                <a:gd name="T5" fmla="*/ 0 h 634"/>
                <a:gd name="T6" fmla="*/ 0 w 154"/>
                <a:gd name="T7" fmla="*/ 0 h 634"/>
                <a:gd name="T8" fmla="*/ 0 w 154"/>
                <a:gd name="T9" fmla="*/ 0 h 634"/>
                <a:gd name="T10" fmla="*/ 0 w 154"/>
                <a:gd name="T11" fmla="*/ 0 h 634"/>
                <a:gd name="T12" fmla="*/ 0 w 154"/>
                <a:gd name="T13" fmla="*/ 0 h 6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4"/>
                <a:gd name="T22" fmla="*/ 0 h 634"/>
                <a:gd name="T23" fmla="*/ 154 w 154"/>
                <a:gd name="T24" fmla="*/ 634 h 6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4" h="634">
                  <a:moveTo>
                    <a:pt x="88" y="47"/>
                  </a:moveTo>
                  <a:lnTo>
                    <a:pt x="0" y="124"/>
                  </a:lnTo>
                  <a:lnTo>
                    <a:pt x="6" y="634"/>
                  </a:lnTo>
                  <a:lnTo>
                    <a:pt x="154" y="623"/>
                  </a:lnTo>
                  <a:lnTo>
                    <a:pt x="148" y="0"/>
                  </a:lnTo>
                  <a:lnTo>
                    <a:pt x="88" y="47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6" name="Freeform 48">
              <a:extLst>
                <a:ext uri="{FF2B5EF4-FFF2-40B4-BE49-F238E27FC236}">
                  <a16:creationId xmlns:a16="http://schemas.microsoft.com/office/drawing/2014/main" id="{F477CFD5-E8AD-EB4C-8CA9-FD0EEFC46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6" y="2526"/>
              <a:ext cx="71" cy="143"/>
            </a:xfrm>
            <a:custGeom>
              <a:avLst/>
              <a:gdLst>
                <a:gd name="T0" fmla="*/ 0 w 567"/>
                <a:gd name="T1" fmla="*/ 0 h 1151"/>
                <a:gd name="T2" fmla="*/ 0 w 567"/>
                <a:gd name="T3" fmla="*/ 0 h 1151"/>
                <a:gd name="T4" fmla="*/ 0 w 567"/>
                <a:gd name="T5" fmla="*/ 0 h 1151"/>
                <a:gd name="T6" fmla="*/ 0 w 567"/>
                <a:gd name="T7" fmla="*/ 0 h 1151"/>
                <a:gd name="T8" fmla="*/ 0 w 567"/>
                <a:gd name="T9" fmla="*/ 0 h 1151"/>
                <a:gd name="T10" fmla="*/ 0 w 567"/>
                <a:gd name="T11" fmla="*/ 0 h 1151"/>
                <a:gd name="T12" fmla="*/ 0 w 567"/>
                <a:gd name="T13" fmla="*/ 0 h 1151"/>
                <a:gd name="T14" fmla="*/ 0 w 567"/>
                <a:gd name="T15" fmla="*/ 0 h 11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7"/>
                <a:gd name="T25" fmla="*/ 0 h 1151"/>
                <a:gd name="T26" fmla="*/ 567 w 567"/>
                <a:gd name="T27" fmla="*/ 1151 h 115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7" h="1151">
                  <a:moveTo>
                    <a:pt x="0" y="18"/>
                  </a:moveTo>
                  <a:lnTo>
                    <a:pt x="0" y="1151"/>
                  </a:lnTo>
                  <a:lnTo>
                    <a:pt x="89" y="1074"/>
                  </a:lnTo>
                  <a:lnTo>
                    <a:pt x="124" y="118"/>
                  </a:lnTo>
                  <a:lnTo>
                    <a:pt x="490" y="101"/>
                  </a:lnTo>
                  <a:lnTo>
                    <a:pt x="567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7" name="Freeform 49">
              <a:extLst>
                <a:ext uri="{FF2B5EF4-FFF2-40B4-BE49-F238E27FC236}">
                  <a16:creationId xmlns:a16="http://schemas.microsoft.com/office/drawing/2014/main" id="{92ACC43D-C49F-5B4C-ADEC-BAF707A8A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" y="2598"/>
              <a:ext cx="373" cy="85"/>
            </a:xfrm>
            <a:custGeom>
              <a:avLst/>
              <a:gdLst>
                <a:gd name="T0" fmla="*/ 0 w 2983"/>
                <a:gd name="T1" fmla="*/ 0 h 682"/>
                <a:gd name="T2" fmla="*/ 0 w 2983"/>
                <a:gd name="T3" fmla="*/ 0 h 682"/>
                <a:gd name="T4" fmla="*/ 0 w 2983"/>
                <a:gd name="T5" fmla="*/ 0 h 682"/>
                <a:gd name="T6" fmla="*/ 0 w 2983"/>
                <a:gd name="T7" fmla="*/ 0 h 682"/>
                <a:gd name="T8" fmla="*/ 0 w 2983"/>
                <a:gd name="T9" fmla="*/ 0 h 682"/>
                <a:gd name="T10" fmla="*/ 0 w 2983"/>
                <a:gd name="T11" fmla="*/ 0 h 682"/>
                <a:gd name="T12" fmla="*/ 0 w 2983"/>
                <a:gd name="T13" fmla="*/ 0 h 682"/>
                <a:gd name="T14" fmla="*/ 0 w 2983"/>
                <a:gd name="T15" fmla="*/ 0 h 682"/>
                <a:gd name="T16" fmla="*/ 0 w 2983"/>
                <a:gd name="T17" fmla="*/ 0 h 682"/>
                <a:gd name="T18" fmla="*/ 0 w 2983"/>
                <a:gd name="T19" fmla="*/ 0 h 6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83"/>
                <a:gd name="T31" fmla="*/ 0 h 682"/>
                <a:gd name="T32" fmla="*/ 2983 w 2983"/>
                <a:gd name="T33" fmla="*/ 682 h 6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83" h="682">
                  <a:moveTo>
                    <a:pt x="690" y="0"/>
                  </a:moveTo>
                  <a:lnTo>
                    <a:pt x="690" y="570"/>
                  </a:lnTo>
                  <a:lnTo>
                    <a:pt x="123" y="564"/>
                  </a:lnTo>
                  <a:lnTo>
                    <a:pt x="0" y="665"/>
                  </a:lnTo>
                  <a:lnTo>
                    <a:pt x="821" y="682"/>
                  </a:lnTo>
                  <a:lnTo>
                    <a:pt x="844" y="137"/>
                  </a:lnTo>
                  <a:lnTo>
                    <a:pt x="2948" y="137"/>
                  </a:lnTo>
                  <a:lnTo>
                    <a:pt x="2983" y="0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rgbClr val="FF9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8" name="Freeform 50">
              <a:extLst>
                <a:ext uri="{FF2B5EF4-FFF2-40B4-BE49-F238E27FC236}">
                  <a16:creationId xmlns:a16="http://schemas.microsoft.com/office/drawing/2014/main" id="{09E74872-3F12-D742-8B7F-F950D151D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571"/>
              <a:ext cx="304" cy="89"/>
            </a:xfrm>
            <a:custGeom>
              <a:avLst/>
              <a:gdLst>
                <a:gd name="T0" fmla="*/ 0 w 2432"/>
                <a:gd name="T1" fmla="*/ 0 h 719"/>
                <a:gd name="T2" fmla="*/ 0 w 2432"/>
                <a:gd name="T3" fmla="*/ 0 h 719"/>
                <a:gd name="T4" fmla="*/ 0 w 2432"/>
                <a:gd name="T5" fmla="*/ 0 h 719"/>
                <a:gd name="T6" fmla="*/ 0 w 2432"/>
                <a:gd name="T7" fmla="*/ 0 h 719"/>
                <a:gd name="T8" fmla="*/ 0 w 2432"/>
                <a:gd name="T9" fmla="*/ 0 h 719"/>
                <a:gd name="T10" fmla="*/ 0 w 2432"/>
                <a:gd name="T11" fmla="*/ 0 h 719"/>
                <a:gd name="T12" fmla="*/ 0 w 2432"/>
                <a:gd name="T13" fmla="*/ 0 h 719"/>
                <a:gd name="T14" fmla="*/ 0 w 2432"/>
                <a:gd name="T15" fmla="*/ 0 h 719"/>
                <a:gd name="T16" fmla="*/ 0 w 2432"/>
                <a:gd name="T17" fmla="*/ 0 h 719"/>
                <a:gd name="T18" fmla="*/ 0 w 2432"/>
                <a:gd name="T19" fmla="*/ 0 h 719"/>
                <a:gd name="T20" fmla="*/ 0 w 2432"/>
                <a:gd name="T21" fmla="*/ 0 h 719"/>
                <a:gd name="T22" fmla="*/ 0 w 2432"/>
                <a:gd name="T23" fmla="*/ 0 h 719"/>
                <a:gd name="T24" fmla="*/ 0 w 2432"/>
                <a:gd name="T25" fmla="*/ 0 h 719"/>
                <a:gd name="T26" fmla="*/ 0 w 2432"/>
                <a:gd name="T27" fmla="*/ 0 h 719"/>
                <a:gd name="T28" fmla="*/ 0 w 2432"/>
                <a:gd name="T29" fmla="*/ 0 h 719"/>
                <a:gd name="T30" fmla="*/ 0 w 2432"/>
                <a:gd name="T31" fmla="*/ 0 h 7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32"/>
                <a:gd name="T49" fmla="*/ 0 h 719"/>
                <a:gd name="T50" fmla="*/ 2432 w 2432"/>
                <a:gd name="T51" fmla="*/ 719 h 7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32" h="719">
                  <a:moveTo>
                    <a:pt x="0" y="0"/>
                  </a:moveTo>
                  <a:lnTo>
                    <a:pt x="2288" y="0"/>
                  </a:lnTo>
                  <a:lnTo>
                    <a:pt x="2432" y="215"/>
                  </a:lnTo>
                  <a:lnTo>
                    <a:pt x="2288" y="431"/>
                  </a:lnTo>
                  <a:lnTo>
                    <a:pt x="2288" y="719"/>
                  </a:lnTo>
                  <a:lnTo>
                    <a:pt x="1717" y="719"/>
                  </a:lnTo>
                  <a:lnTo>
                    <a:pt x="1717" y="575"/>
                  </a:lnTo>
                  <a:lnTo>
                    <a:pt x="2145" y="575"/>
                  </a:lnTo>
                  <a:lnTo>
                    <a:pt x="2145" y="431"/>
                  </a:lnTo>
                  <a:lnTo>
                    <a:pt x="1860" y="431"/>
                  </a:lnTo>
                  <a:lnTo>
                    <a:pt x="1860" y="288"/>
                  </a:lnTo>
                  <a:lnTo>
                    <a:pt x="2145" y="288"/>
                  </a:lnTo>
                  <a:lnTo>
                    <a:pt x="2145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29" name="Freeform 51">
              <a:extLst>
                <a:ext uri="{FF2B5EF4-FFF2-40B4-BE49-F238E27FC236}">
                  <a16:creationId xmlns:a16="http://schemas.microsoft.com/office/drawing/2014/main" id="{4F20B3B2-3506-EE46-993B-865B4FE4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606"/>
              <a:ext cx="215" cy="18"/>
            </a:xfrm>
            <a:custGeom>
              <a:avLst/>
              <a:gdLst>
                <a:gd name="T0" fmla="*/ 0 w 1717"/>
                <a:gd name="T1" fmla="*/ 0 h 143"/>
                <a:gd name="T2" fmla="*/ 0 w 1717"/>
                <a:gd name="T3" fmla="*/ 0 h 143"/>
                <a:gd name="T4" fmla="*/ 0 w 1717"/>
                <a:gd name="T5" fmla="*/ 0 h 143"/>
                <a:gd name="T6" fmla="*/ 0 w 1717"/>
                <a:gd name="T7" fmla="*/ 0 h 143"/>
                <a:gd name="T8" fmla="*/ 0 w 1717"/>
                <a:gd name="T9" fmla="*/ 0 h 143"/>
                <a:gd name="T10" fmla="*/ 0 w 1717"/>
                <a:gd name="T11" fmla="*/ 0 h 143"/>
                <a:gd name="T12" fmla="*/ 0 w 1717"/>
                <a:gd name="T13" fmla="*/ 0 h 1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17"/>
                <a:gd name="T22" fmla="*/ 0 h 143"/>
                <a:gd name="T23" fmla="*/ 1717 w 1717"/>
                <a:gd name="T24" fmla="*/ 143 h 14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17" h="143">
                  <a:moveTo>
                    <a:pt x="143" y="0"/>
                  </a:moveTo>
                  <a:lnTo>
                    <a:pt x="1717" y="0"/>
                  </a:lnTo>
                  <a:lnTo>
                    <a:pt x="1717" y="143"/>
                  </a:lnTo>
                  <a:lnTo>
                    <a:pt x="107" y="143"/>
                  </a:lnTo>
                  <a:lnTo>
                    <a:pt x="0" y="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0" name="Freeform 52">
              <a:extLst>
                <a:ext uri="{FF2B5EF4-FFF2-40B4-BE49-F238E27FC236}">
                  <a16:creationId xmlns:a16="http://schemas.microsoft.com/office/drawing/2014/main" id="{8659BEB5-2385-C443-BEF9-336F430C0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" y="2499"/>
              <a:ext cx="125" cy="197"/>
            </a:xfrm>
            <a:custGeom>
              <a:avLst/>
              <a:gdLst>
                <a:gd name="T0" fmla="*/ 0 w 1001"/>
                <a:gd name="T1" fmla="*/ 0 h 1580"/>
                <a:gd name="T2" fmla="*/ 0 w 1001"/>
                <a:gd name="T3" fmla="*/ 0 h 1580"/>
                <a:gd name="T4" fmla="*/ 0 w 1001"/>
                <a:gd name="T5" fmla="*/ 0 h 1580"/>
                <a:gd name="T6" fmla="*/ 0 w 1001"/>
                <a:gd name="T7" fmla="*/ 0 h 1580"/>
                <a:gd name="T8" fmla="*/ 0 w 1001"/>
                <a:gd name="T9" fmla="*/ 0 h 1580"/>
                <a:gd name="T10" fmla="*/ 0 w 1001"/>
                <a:gd name="T11" fmla="*/ 0 h 1580"/>
                <a:gd name="T12" fmla="*/ 0 w 1001"/>
                <a:gd name="T13" fmla="*/ 0 h 1580"/>
                <a:gd name="T14" fmla="*/ 0 w 1001"/>
                <a:gd name="T15" fmla="*/ 0 h 1580"/>
                <a:gd name="T16" fmla="*/ 0 w 1001"/>
                <a:gd name="T17" fmla="*/ 0 h 1580"/>
                <a:gd name="T18" fmla="*/ 0 w 1001"/>
                <a:gd name="T19" fmla="*/ 0 h 1580"/>
                <a:gd name="T20" fmla="*/ 0 w 1001"/>
                <a:gd name="T21" fmla="*/ 0 h 1580"/>
                <a:gd name="T22" fmla="*/ 0 w 1001"/>
                <a:gd name="T23" fmla="*/ 0 h 158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01"/>
                <a:gd name="T37" fmla="*/ 0 h 1580"/>
                <a:gd name="T38" fmla="*/ 1001 w 1001"/>
                <a:gd name="T39" fmla="*/ 1580 h 158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01" h="1580">
                  <a:moveTo>
                    <a:pt x="0" y="0"/>
                  </a:moveTo>
                  <a:lnTo>
                    <a:pt x="0" y="1580"/>
                  </a:lnTo>
                  <a:lnTo>
                    <a:pt x="1001" y="1580"/>
                  </a:lnTo>
                  <a:lnTo>
                    <a:pt x="1001" y="862"/>
                  </a:lnTo>
                  <a:lnTo>
                    <a:pt x="858" y="862"/>
                  </a:lnTo>
                  <a:lnTo>
                    <a:pt x="858" y="1436"/>
                  </a:lnTo>
                  <a:lnTo>
                    <a:pt x="143" y="1436"/>
                  </a:lnTo>
                  <a:lnTo>
                    <a:pt x="143" y="143"/>
                  </a:lnTo>
                  <a:lnTo>
                    <a:pt x="1001" y="143"/>
                  </a:lnTo>
                  <a:lnTo>
                    <a:pt x="10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1" name="Freeform 53">
              <a:extLst>
                <a:ext uri="{FF2B5EF4-FFF2-40B4-BE49-F238E27FC236}">
                  <a16:creationId xmlns:a16="http://schemas.microsoft.com/office/drawing/2014/main" id="{9AA3EB1E-9CA8-0648-94A7-F8B3ECB4C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35"/>
              <a:ext cx="53" cy="125"/>
            </a:xfrm>
            <a:custGeom>
              <a:avLst/>
              <a:gdLst>
                <a:gd name="T0" fmla="*/ 0 w 428"/>
                <a:gd name="T1" fmla="*/ 0 h 1007"/>
                <a:gd name="T2" fmla="*/ 0 w 428"/>
                <a:gd name="T3" fmla="*/ 0 h 1007"/>
                <a:gd name="T4" fmla="*/ 0 w 428"/>
                <a:gd name="T5" fmla="*/ 0 h 1007"/>
                <a:gd name="T6" fmla="*/ 0 w 428"/>
                <a:gd name="T7" fmla="*/ 0 h 1007"/>
                <a:gd name="T8" fmla="*/ 0 w 428"/>
                <a:gd name="T9" fmla="*/ 0 h 1007"/>
                <a:gd name="T10" fmla="*/ 0 w 428"/>
                <a:gd name="T11" fmla="*/ 0 h 1007"/>
                <a:gd name="T12" fmla="*/ 0 w 428"/>
                <a:gd name="T13" fmla="*/ 0 h 1007"/>
                <a:gd name="T14" fmla="*/ 0 w 428"/>
                <a:gd name="T15" fmla="*/ 0 h 1007"/>
                <a:gd name="T16" fmla="*/ 0 w 428"/>
                <a:gd name="T17" fmla="*/ 0 h 1007"/>
                <a:gd name="T18" fmla="*/ 0 w 428"/>
                <a:gd name="T19" fmla="*/ 0 h 10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28"/>
                <a:gd name="T31" fmla="*/ 0 h 1007"/>
                <a:gd name="T32" fmla="*/ 428 w 428"/>
                <a:gd name="T33" fmla="*/ 1007 h 10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28" h="1007">
                  <a:moveTo>
                    <a:pt x="0" y="0"/>
                  </a:moveTo>
                  <a:lnTo>
                    <a:pt x="0" y="1007"/>
                  </a:lnTo>
                  <a:lnTo>
                    <a:pt x="428" y="1007"/>
                  </a:lnTo>
                  <a:lnTo>
                    <a:pt x="428" y="0"/>
                  </a:lnTo>
                  <a:lnTo>
                    <a:pt x="285" y="0"/>
                  </a:lnTo>
                  <a:lnTo>
                    <a:pt x="285" y="863"/>
                  </a:lnTo>
                  <a:lnTo>
                    <a:pt x="143" y="863"/>
                  </a:lnTo>
                  <a:lnTo>
                    <a:pt x="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2" name="Freeform 54">
              <a:extLst>
                <a:ext uri="{FF2B5EF4-FFF2-40B4-BE49-F238E27FC236}">
                  <a16:creationId xmlns:a16="http://schemas.microsoft.com/office/drawing/2014/main" id="{2783FC3A-25A7-CB4D-B89B-73872A8C2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" y="2535"/>
              <a:ext cx="53" cy="18"/>
            </a:xfrm>
            <a:custGeom>
              <a:avLst/>
              <a:gdLst>
                <a:gd name="T0" fmla="*/ 0 w 428"/>
                <a:gd name="T1" fmla="*/ 0 h 145"/>
                <a:gd name="T2" fmla="*/ 0 w 428"/>
                <a:gd name="T3" fmla="*/ 0 h 145"/>
                <a:gd name="T4" fmla="*/ 0 w 428"/>
                <a:gd name="T5" fmla="*/ 0 h 145"/>
                <a:gd name="T6" fmla="*/ 0 w 428"/>
                <a:gd name="T7" fmla="*/ 0 h 145"/>
                <a:gd name="T8" fmla="*/ 0 w 428"/>
                <a:gd name="T9" fmla="*/ 0 h 145"/>
                <a:gd name="T10" fmla="*/ 0 w 428"/>
                <a:gd name="T11" fmla="*/ 0 h 1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28"/>
                <a:gd name="T19" fmla="*/ 0 h 145"/>
                <a:gd name="T20" fmla="*/ 428 w 428"/>
                <a:gd name="T21" fmla="*/ 145 h 1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28" h="145">
                  <a:moveTo>
                    <a:pt x="0" y="145"/>
                  </a:moveTo>
                  <a:lnTo>
                    <a:pt x="428" y="145"/>
                  </a:lnTo>
                  <a:lnTo>
                    <a:pt x="428" y="0"/>
                  </a:lnTo>
                  <a:lnTo>
                    <a:pt x="0" y="0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3" name="Freeform 55">
              <a:extLst>
                <a:ext uri="{FF2B5EF4-FFF2-40B4-BE49-F238E27FC236}">
                  <a16:creationId xmlns:a16="http://schemas.microsoft.com/office/drawing/2014/main" id="{EF7997F8-CD7C-B942-8476-E8A98DDF2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" y="2499"/>
              <a:ext cx="18" cy="90"/>
            </a:xfrm>
            <a:custGeom>
              <a:avLst/>
              <a:gdLst>
                <a:gd name="T0" fmla="*/ 0 w 143"/>
                <a:gd name="T1" fmla="*/ 0 h 718"/>
                <a:gd name="T2" fmla="*/ 0 w 143"/>
                <a:gd name="T3" fmla="*/ 0 h 718"/>
                <a:gd name="T4" fmla="*/ 0 w 143"/>
                <a:gd name="T5" fmla="*/ 0 h 718"/>
                <a:gd name="T6" fmla="*/ 0 w 143"/>
                <a:gd name="T7" fmla="*/ 0 h 718"/>
                <a:gd name="T8" fmla="*/ 0 w 143"/>
                <a:gd name="T9" fmla="*/ 0 h 718"/>
                <a:gd name="T10" fmla="*/ 0 w 143"/>
                <a:gd name="T11" fmla="*/ 0 h 7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3"/>
                <a:gd name="T19" fmla="*/ 0 h 718"/>
                <a:gd name="T20" fmla="*/ 143 w 143"/>
                <a:gd name="T21" fmla="*/ 718 h 7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3" h="718">
                  <a:moveTo>
                    <a:pt x="0" y="0"/>
                  </a:moveTo>
                  <a:lnTo>
                    <a:pt x="0" y="718"/>
                  </a:lnTo>
                  <a:lnTo>
                    <a:pt x="143" y="718"/>
                  </a:lnTo>
                  <a:lnTo>
                    <a:pt x="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34" name="Freeform 56">
              <a:extLst>
                <a:ext uri="{FF2B5EF4-FFF2-40B4-BE49-F238E27FC236}">
                  <a16:creationId xmlns:a16="http://schemas.microsoft.com/office/drawing/2014/main" id="{C9D3BB27-827E-D743-B790-35932E527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" y="2606"/>
              <a:ext cx="89" cy="90"/>
            </a:xfrm>
            <a:custGeom>
              <a:avLst/>
              <a:gdLst>
                <a:gd name="T0" fmla="*/ 0 w 714"/>
                <a:gd name="T1" fmla="*/ 0 h 718"/>
                <a:gd name="T2" fmla="*/ 0 w 714"/>
                <a:gd name="T3" fmla="*/ 0 h 718"/>
                <a:gd name="T4" fmla="*/ 0 w 714"/>
                <a:gd name="T5" fmla="*/ 0 h 718"/>
                <a:gd name="T6" fmla="*/ 0 w 714"/>
                <a:gd name="T7" fmla="*/ 0 h 718"/>
                <a:gd name="T8" fmla="*/ 0 w 714"/>
                <a:gd name="T9" fmla="*/ 0 h 718"/>
                <a:gd name="T10" fmla="*/ 0 w 714"/>
                <a:gd name="T11" fmla="*/ 0 h 718"/>
                <a:gd name="T12" fmla="*/ 0 w 714"/>
                <a:gd name="T13" fmla="*/ 0 h 718"/>
                <a:gd name="T14" fmla="*/ 0 w 714"/>
                <a:gd name="T15" fmla="*/ 0 h 718"/>
                <a:gd name="T16" fmla="*/ 0 w 714"/>
                <a:gd name="T17" fmla="*/ 0 h 718"/>
                <a:gd name="T18" fmla="*/ 0 w 714"/>
                <a:gd name="T19" fmla="*/ 0 h 718"/>
                <a:gd name="T20" fmla="*/ 0 w 714"/>
                <a:gd name="T21" fmla="*/ 0 h 718"/>
                <a:gd name="T22" fmla="*/ 0 w 714"/>
                <a:gd name="T23" fmla="*/ 0 h 718"/>
                <a:gd name="T24" fmla="*/ 0 w 714"/>
                <a:gd name="T25" fmla="*/ 0 h 718"/>
                <a:gd name="T26" fmla="*/ 0 w 714"/>
                <a:gd name="T27" fmla="*/ 0 h 7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14"/>
                <a:gd name="T43" fmla="*/ 0 h 718"/>
                <a:gd name="T44" fmla="*/ 714 w 714"/>
                <a:gd name="T45" fmla="*/ 718 h 7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14" h="718">
                  <a:moveTo>
                    <a:pt x="0" y="287"/>
                  </a:moveTo>
                  <a:lnTo>
                    <a:pt x="0" y="718"/>
                  </a:lnTo>
                  <a:lnTo>
                    <a:pt x="714" y="718"/>
                  </a:lnTo>
                  <a:lnTo>
                    <a:pt x="714" y="287"/>
                  </a:lnTo>
                  <a:lnTo>
                    <a:pt x="571" y="287"/>
                  </a:lnTo>
                  <a:lnTo>
                    <a:pt x="571" y="574"/>
                  </a:lnTo>
                  <a:lnTo>
                    <a:pt x="143" y="574"/>
                  </a:lnTo>
                  <a:lnTo>
                    <a:pt x="143" y="431"/>
                  </a:lnTo>
                  <a:lnTo>
                    <a:pt x="286" y="431"/>
                  </a:lnTo>
                  <a:lnTo>
                    <a:pt x="286" y="0"/>
                  </a:lnTo>
                  <a:lnTo>
                    <a:pt x="143" y="0"/>
                  </a:lnTo>
                  <a:lnTo>
                    <a:pt x="143" y="287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218" name="Picture 59" descr="http://w12.middlebury.edu/INTD1065A/Lecture%20%20folder/Lecture_28_Folder/vernam.jpg">
            <a:extLst>
              <a:ext uri="{FF2B5EF4-FFF2-40B4-BE49-F238E27FC236}">
                <a16:creationId xmlns:a16="http://schemas.microsoft.com/office/drawing/2014/main" id="{DF731BBB-ED3A-5D44-8EAF-1E93D4B3E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600" y="435597"/>
            <a:ext cx="9652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1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3" grpId="0" animBg="1"/>
      <p:bldP spid="8214" grpId="0" animBg="1"/>
      <p:bldP spid="8215" grpId="0" animBg="1"/>
      <p:bldP spid="82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3719</TotalTime>
  <Words>4732</Words>
  <Application>Microsoft Macintosh PowerPoint</Application>
  <PresentationFormat>Widescreen</PresentationFormat>
  <Paragraphs>899</Paragraphs>
  <Slides>68</Slides>
  <Notes>4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Arial</vt:lpstr>
      <vt:lpstr>Calibri</vt:lpstr>
      <vt:lpstr>Courier New</vt:lpstr>
      <vt:lpstr>Garamond</vt:lpstr>
      <vt:lpstr>Monotype Sorts</vt:lpstr>
      <vt:lpstr>Segoe Print</vt:lpstr>
      <vt:lpstr>Selawik Light</vt:lpstr>
      <vt:lpstr>Speak Pro</vt:lpstr>
      <vt:lpstr>Symbol</vt:lpstr>
      <vt:lpstr>Tahoma</vt:lpstr>
      <vt:lpstr>SavonVTI</vt:lpstr>
      <vt:lpstr>BASICS OF  SYMMETRIC CRYPTOGRAPHY  Vitaly Shmatikov</vt:lpstr>
      <vt:lpstr>PowerPoint Presentation</vt:lpstr>
      <vt:lpstr>Online Shopping with HTTPS (HTTP over TLS)</vt:lpstr>
      <vt:lpstr>Goal: Confidentiality</vt:lpstr>
      <vt:lpstr>Kerckhoffs's Principle</vt:lpstr>
      <vt:lpstr>Symmetric encryption</vt:lpstr>
      <vt:lpstr>Randomness Matters!</vt:lpstr>
      <vt:lpstr>PowerPoint Presentation</vt:lpstr>
      <vt:lpstr>One-Time Pad (Vernam Cipher)</vt:lpstr>
      <vt:lpstr>Advantages of One-Time Pad</vt:lpstr>
      <vt:lpstr>Problems with One-Time Pad</vt:lpstr>
      <vt:lpstr>No Integrity</vt:lpstr>
      <vt:lpstr>Dangers of Key Reuse</vt:lpstr>
      <vt:lpstr>Need Small, Reusable Keys</vt:lpstr>
      <vt:lpstr>Stream Ciphers</vt:lpstr>
      <vt:lpstr>Stream Cipher Terminology</vt:lpstr>
      <vt:lpstr>Properties of Stream Ciphers</vt:lpstr>
      <vt:lpstr>How Random is “Random”?</vt:lpstr>
      <vt:lpstr>Cryptographically Secure PRNG</vt:lpstr>
      <vt:lpstr>Using Stream Ciphers</vt:lpstr>
      <vt:lpstr>Case Study: WEP (Wired Equivalent Privacy)</vt:lpstr>
      <vt:lpstr>Shared Key Authentication</vt:lpstr>
      <vt:lpstr>How WEP Works</vt:lpstr>
      <vt:lpstr>RC4 Was a Bad Choice for Wireless</vt:lpstr>
      <vt:lpstr>Recovering the Keystream</vt:lpstr>
      <vt:lpstr>Keystream Will Be Re-Used</vt:lpstr>
      <vt:lpstr>It Gets Worse</vt:lpstr>
      <vt:lpstr>Fix in 802.11i</vt:lpstr>
      <vt:lpstr>Many Stream Cipher Attacks Over the Years</vt:lpstr>
      <vt:lpstr>Block Ciphers</vt:lpstr>
      <vt:lpstr>A Bit of Block Cipher History</vt:lpstr>
      <vt:lpstr>Best Attacks Against DES</vt:lpstr>
      <vt:lpstr>Advanced Encryption Standard (AES)</vt:lpstr>
      <vt:lpstr>Encrypting a Large Message</vt:lpstr>
      <vt:lpstr>Electronic Code Book (ECB) Mode</vt:lpstr>
      <vt:lpstr>ECB Mode Leaks Information!</vt:lpstr>
      <vt:lpstr>Remember Adobe Passwords Leak?</vt:lpstr>
      <vt:lpstr>Cipherblock Chaining (CBC) Mode: Encryption</vt:lpstr>
      <vt:lpstr>CBC Mode: Decryption</vt:lpstr>
      <vt:lpstr>ECB vs. CBC</vt:lpstr>
      <vt:lpstr>Choosing the Initialization Vector</vt:lpstr>
      <vt:lpstr>CBC and Electronic Voting</vt:lpstr>
      <vt:lpstr>CTR (Counter Mode)</vt:lpstr>
      <vt:lpstr>Checking If Message Decrypted Correctly</vt:lpstr>
      <vt:lpstr>Padding Oracle Attack</vt:lpstr>
      <vt:lpstr>High-Level Intuition</vt:lpstr>
      <vt:lpstr>Adversary’s Analysis</vt:lpstr>
      <vt:lpstr>Padding for CBC Mode in TLS</vt:lpstr>
      <vt:lpstr>Padding for CBC Mode in TLS</vt:lpstr>
      <vt:lpstr>Vaudenay’s Padding Oracle Attack</vt:lpstr>
      <vt:lpstr>Vaudenay’s Padding Oracle Attack</vt:lpstr>
      <vt:lpstr>Chosen-Ciphertext Attacks on CBS</vt:lpstr>
      <vt:lpstr>When Is an Encryption Scheme “Secure”?</vt:lpstr>
      <vt:lpstr>How Can a System Be Attacked?</vt:lpstr>
      <vt:lpstr>Known-Plaintext Attack</vt:lpstr>
      <vt:lpstr>Very Informal Intuition</vt:lpstr>
      <vt:lpstr>The Chosen-Plaintext Game </vt:lpstr>
      <vt:lpstr> Meaning of “Leaks No Information”</vt:lpstr>
      <vt:lpstr>Chosen-Plaintext Security</vt:lpstr>
      <vt:lpstr>A Simple Example</vt:lpstr>
      <vt:lpstr>Authenticated Encryption</vt:lpstr>
      <vt:lpstr>Message Authentication</vt:lpstr>
      <vt:lpstr>Message Authentication</vt:lpstr>
      <vt:lpstr>CBC-MAC</vt:lpstr>
      <vt:lpstr>Variable-Length CBC-MAC</vt:lpstr>
      <vt:lpstr>Message Authentication with HMAC</vt:lpstr>
      <vt:lpstr>Encrypt + MAC</vt:lpstr>
      <vt:lpstr>Authenticated Encryption Schemes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symmetric cryptography</dc:title>
  <dc:subject/>
  <dc:creator>Vitaly Shmatikov</dc:creator>
  <cp:keywords/>
  <dc:description/>
  <cp:lastModifiedBy>Vitaly Shmatikov</cp:lastModifiedBy>
  <cp:revision>426</cp:revision>
  <dcterms:created xsi:type="dcterms:W3CDTF">2020-11-13T21:02:23Z</dcterms:created>
  <dcterms:modified xsi:type="dcterms:W3CDTF">2021-10-26T04:00:10Z</dcterms:modified>
  <cp:category/>
</cp:coreProperties>
</file>